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anva Sans Bold" panose="020B0604020202020204" charset="0"/>
      <p:regular r:id="rId14"/>
    </p:embeddedFont>
    <p:embeddedFont>
      <p:font typeface="TT Norms Bold" panose="020B0604020202020204" charset="0"/>
      <p:regular r:id="rId15"/>
    </p:embeddedFont>
    <p:embeddedFont>
      <p:font typeface="Calibri" panose="020F0502020204030204" pitchFamily="34" charset="0"/>
      <p:regular r:id="rId16"/>
      <p:bold r:id="rId17"/>
      <p:italic r:id="rId18"/>
      <p:boldItalic r:id="rId19"/>
    </p:embeddedFont>
    <p:embeddedFont>
      <p:font typeface="Roboto Bold" panose="020B0604020202020204" charset="0"/>
      <p:regular r:id="rId20"/>
    </p:embeddedFont>
    <p:embeddedFont>
      <p:font typeface="Magnolia Script" panose="020B0604020202020204" charset="0"/>
      <p:regular r:id="rId21"/>
    </p:embeddedFont>
    <p:embeddedFont>
      <p:font typeface="Roboto" panose="020B0604020202020204" charset="0"/>
      <p:regular r:id="rId22"/>
    </p:embeddedFont>
    <p:embeddedFont>
      <p:font typeface="Anton"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546"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3.sv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2.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4.sv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2.sv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2.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2.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2.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2.svg"/><Relationship Id="rId10" Type="http://schemas.openxmlformats.org/officeDocument/2006/relationships/image" Target="../media/image17.svg"/><Relationship Id="rId4" Type="http://schemas.openxmlformats.org/officeDocument/2006/relationships/image" Target="../media/image7.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2.svg"/><Relationship Id="rId10" Type="http://schemas.openxmlformats.org/officeDocument/2006/relationships/image" Target="../media/image11.png"/><Relationship Id="rId4" Type="http://schemas.openxmlformats.org/officeDocument/2006/relationships/image" Target="../media/image7.png"/><Relationship Id="rId9" Type="http://schemas.openxmlformats.org/officeDocument/2006/relationships/image" Target="../media/image17.sv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2.svg"/><Relationship Id="rId10" Type="http://schemas.openxmlformats.org/officeDocument/2006/relationships/image" Target="../media/image12.png"/><Relationship Id="rId4" Type="http://schemas.openxmlformats.org/officeDocument/2006/relationships/image" Target="../media/image7.png"/><Relationship Id="rId9" Type="http://schemas.openxmlformats.org/officeDocument/2006/relationships/image" Target="../media/image17.sv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2.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7.sv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2.svg"/><Relationship Id="rId10" Type="http://schemas.openxmlformats.org/officeDocument/2006/relationships/image" Target="../media/image14.png"/><Relationship Id="rId4" Type="http://schemas.openxmlformats.org/officeDocument/2006/relationships/image" Target="../media/image7.png"/><Relationship Id="rId9" Type="http://schemas.openxmlformats.org/officeDocument/2006/relationships/image" Target="../media/image17.sv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2.svg"/><Relationship Id="rId10" Type="http://schemas.openxmlformats.org/officeDocument/2006/relationships/image" Target="../media/image15.png"/><Relationship Id="rId4" Type="http://schemas.openxmlformats.org/officeDocument/2006/relationships/image" Target="../media/image7.png"/><Relationship Id="rId9"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563312" y="621792"/>
            <a:ext cx="3161375" cy="1643915"/>
            <a:chOff x="0" y="0"/>
            <a:chExt cx="4215167" cy="2191887"/>
          </a:xfrm>
        </p:grpSpPr>
        <p:sp>
          <p:nvSpPr>
            <p:cNvPr id="3" name="Freeform 3"/>
            <p:cNvSpPr/>
            <p:nvPr/>
          </p:nvSpPr>
          <p:spPr>
            <a:xfrm>
              <a:off x="0" y="0"/>
              <a:ext cx="4215130" cy="2191893"/>
            </a:xfrm>
            <a:custGeom>
              <a:avLst/>
              <a:gdLst/>
              <a:ahLst/>
              <a:cxnLst/>
              <a:rect l="l" t="t" r="r" b="b"/>
              <a:pathLst>
                <a:path w="4215130" h="2191893">
                  <a:moveTo>
                    <a:pt x="0" y="0"/>
                  </a:moveTo>
                  <a:lnTo>
                    <a:pt x="4215130" y="0"/>
                  </a:lnTo>
                  <a:lnTo>
                    <a:pt x="4215130" y="2191893"/>
                  </a:lnTo>
                  <a:lnTo>
                    <a:pt x="0" y="2191893"/>
                  </a:lnTo>
                  <a:lnTo>
                    <a:pt x="0" y="0"/>
                  </a:lnTo>
                  <a:close/>
                </a:path>
              </a:pathLst>
            </a:custGeom>
            <a:blipFill>
              <a:blip r:embed="rId2"/>
              <a:stretch>
                <a:fillRect/>
              </a:stretch>
            </a:blipFill>
          </p:spPr>
        </p:sp>
      </p:grpSp>
      <p:sp>
        <p:nvSpPr>
          <p:cNvPr id="4" name="Freeform 4"/>
          <p:cNvSpPr/>
          <p:nvPr/>
        </p:nvSpPr>
        <p:spPr>
          <a:xfrm>
            <a:off x="1544113" y="5957134"/>
            <a:ext cx="3832339" cy="967666"/>
          </a:xfrm>
          <a:custGeom>
            <a:avLst/>
            <a:gdLst/>
            <a:ahLst/>
            <a:cxnLst/>
            <a:rect l="l" t="t" r="r" b="b"/>
            <a:pathLst>
              <a:path w="3832339" h="967666">
                <a:moveTo>
                  <a:pt x="0" y="0"/>
                </a:moveTo>
                <a:lnTo>
                  <a:pt x="3832339" y="0"/>
                </a:lnTo>
                <a:lnTo>
                  <a:pt x="3832339" y="967666"/>
                </a:lnTo>
                <a:lnTo>
                  <a:pt x="0" y="967666"/>
                </a:lnTo>
                <a:lnTo>
                  <a:pt x="0" y="0"/>
                </a:lnTo>
                <a:close/>
              </a:path>
            </a:pathLst>
          </a:custGeom>
          <a:blipFill>
            <a:blip r:embed="rId3">
              <a:extLst>
                <a:ext uri="{96DAC541-7B7A-43D3-8B79-37D633B846F1}">
                  <asvg:svgBlip xmlns:asvg="http://schemas.microsoft.com/office/drawing/2016/SVG/main" xmlns="" r:embed="rId4"/>
                </a:ext>
              </a:extLst>
            </a:blip>
            <a:stretch>
              <a:fillRect t="-610" b="-610"/>
            </a:stretch>
          </a:blipFill>
        </p:spPr>
      </p:sp>
      <p:sp>
        <p:nvSpPr>
          <p:cNvPr id="5" name="Freeform 5"/>
          <p:cNvSpPr/>
          <p:nvPr/>
        </p:nvSpPr>
        <p:spPr>
          <a:xfrm>
            <a:off x="11760121" y="5999156"/>
            <a:ext cx="3629680" cy="916494"/>
          </a:xfrm>
          <a:custGeom>
            <a:avLst/>
            <a:gdLst/>
            <a:ahLst/>
            <a:cxnLst/>
            <a:rect l="l" t="t" r="r" b="b"/>
            <a:pathLst>
              <a:path w="3629680" h="916494">
                <a:moveTo>
                  <a:pt x="0" y="0"/>
                </a:moveTo>
                <a:lnTo>
                  <a:pt x="3629680" y="0"/>
                </a:lnTo>
                <a:lnTo>
                  <a:pt x="3629680" y="916494"/>
                </a:lnTo>
                <a:lnTo>
                  <a:pt x="0" y="916494"/>
                </a:lnTo>
                <a:lnTo>
                  <a:pt x="0" y="0"/>
                </a:lnTo>
                <a:close/>
              </a:path>
            </a:pathLst>
          </a:custGeom>
          <a:blipFill>
            <a:blip r:embed="rId3">
              <a:extLst>
                <a:ext uri="{96DAC541-7B7A-43D3-8B79-37D633B846F1}">
                  <asvg:svgBlip xmlns:asvg="http://schemas.microsoft.com/office/drawing/2016/SVG/main" xmlns="" r:embed="rId4"/>
                </a:ext>
              </a:extLst>
            </a:blip>
            <a:stretch>
              <a:fillRect t="-282" b="-282"/>
            </a:stretch>
          </a:blipFill>
        </p:spPr>
      </p:sp>
      <p:sp>
        <p:nvSpPr>
          <p:cNvPr id="6" name="TextBox 6"/>
          <p:cNvSpPr txBox="1"/>
          <p:nvPr/>
        </p:nvSpPr>
        <p:spPr>
          <a:xfrm>
            <a:off x="1934054" y="5989512"/>
            <a:ext cx="2611866" cy="540879"/>
          </a:xfrm>
          <a:prstGeom prst="rect">
            <a:avLst/>
          </a:prstGeom>
        </p:spPr>
        <p:txBody>
          <a:bodyPr lIns="0" tIns="0" rIns="0" bIns="0" rtlCol="0" anchor="t">
            <a:spAutoFit/>
          </a:bodyPr>
          <a:lstStyle/>
          <a:p>
            <a:pPr algn="ctr">
              <a:lnSpc>
                <a:spcPts val="3911"/>
              </a:lnSpc>
            </a:pPr>
            <a:r>
              <a:rPr lang="en-US" sz="2794" b="1">
                <a:solidFill>
                  <a:srgbClr val="000000"/>
                </a:solidFill>
                <a:latin typeface="Roboto Bold"/>
                <a:ea typeface="Roboto Bold"/>
                <a:cs typeface="Roboto Bold"/>
                <a:sym typeface="Roboto Bold"/>
              </a:rPr>
              <a:t>PRESENTED BY</a:t>
            </a:r>
          </a:p>
        </p:txBody>
      </p:sp>
      <p:sp>
        <p:nvSpPr>
          <p:cNvPr id="7" name="TextBox 7"/>
          <p:cNvSpPr txBox="1"/>
          <p:nvPr/>
        </p:nvSpPr>
        <p:spPr>
          <a:xfrm>
            <a:off x="11907488" y="6997340"/>
            <a:ext cx="5918775" cy="2000098"/>
          </a:xfrm>
          <a:prstGeom prst="rect">
            <a:avLst/>
          </a:prstGeom>
        </p:spPr>
        <p:txBody>
          <a:bodyPr lIns="0" tIns="0" rIns="0" bIns="0" rtlCol="0" anchor="t">
            <a:spAutoFit/>
          </a:bodyPr>
          <a:lstStyle/>
          <a:p>
            <a:pPr algn="l">
              <a:lnSpc>
                <a:spcPts val="3161"/>
              </a:lnSpc>
            </a:pPr>
            <a:r>
              <a:rPr lang="en-US" sz="2258" b="1">
                <a:solidFill>
                  <a:srgbClr val="000000"/>
                </a:solidFill>
                <a:latin typeface="Roboto Bold"/>
                <a:ea typeface="Roboto Bold"/>
                <a:cs typeface="Roboto Bold"/>
                <a:sym typeface="Roboto Bold"/>
              </a:rPr>
              <a:t>MOHIUDDIN HASAN</a:t>
            </a:r>
          </a:p>
          <a:p>
            <a:pPr algn="l">
              <a:lnSpc>
                <a:spcPts val="3161"/>
              </a:lnSpc>
            </a:pPr>
            <a:r>
              <a:rPr lang="en-US" sz="2258" b="1">
                <a:solidFill>
                  <a:srgbClr val="000000"/>
                </a:solidFill>
                <a:latin typeface="Roboto Bold"/>
                <a:ea typeface="Roboto Bold"/>
                <a:cs typeface="Roboto Bold"/>
                <a:sym typeface="Roboto Bold"/>
              </a:rPr>
              <a:t>LECTURER</a:t>
            </a:r>
          </a:p>
          <a:p>
            <a:pPr algn="l">
              <a:lnSpc>
                <a:spcPts val="3161"/>
              </a:lnSpc>
            </a:pPr>
            <a:r>
              <a:rPr lang="en-US" sz="2258" b="1">
                <a:solidFill>
                  <a:srgbClr val="000000"/>
                </a:solidFill>
                <a:latin typeface="Roboto Bold"/>
                <a:ea typeface="Roboto Bold"/>
                <a:cs typeface="Roboto Bold"/>
                <a:sym typeface="Roboto Bold"/>
              </a:rPr>
              <a:t>DEPARTMENT OF CSE</a:t>
            </a:r>
          </a:p>
          <a:p>
            <a:pPr algn="l">
              <a:lnSpc>
                <a:spcPts val="3161"/>
              </a:lnSpc>
            </a:pPr>
            <a:r>
              <a:rPr lang="en-US" sz="2258" b="1">
                <a:solidFill>
                  <a:srgbClr val="000000"/>
                </a:solidFill>
                <a:latin typeface="Roboto Bold"/>
                <a:ea typeface="Roboto Bold"/>
                <a:cs typeface="Roboto Bold"/>
                <a:sym typeface="Roboto Bold"/>
              </a:rPr>
              <a:t>DHAKA INTERNATIONAL UNIVERSITY</a:t>
            </a:r>
          </a:p>
          <a:p>
            <a:pPr algn="l">
              <a:lnSpc>
                <a:spcPts val="3161"/>
              </a:lnSpc>
            </a:pPr>
            <a:endParaRPr lang="en-US" sz="2258" b="1">
              <a:solidFill>
                <a:srgbClr val="000000"/>
              </a:solidFill>
              <a:latin typeface="Roboto Bold"/>
              <a:ea typeface="Roboto Bold"/>
              <a:cs typeface="Roboto Bold"/>
              <a:sym typeface="Roboto Bold"/>
            </a:endParaRPr>
          </a:p>
        </p:txBody>
      </p:sp>
      <p:sp>
        <p:nvSpPr>
          <p:cNvPr id="8" name="TextBox 8"/>
          <p:cNvSpPr txBox="1"/>
          <p:nvPr/>
        </p:nvSpPr>
        <p:spPr>
          <a:xfrm>
            <a:off x="12208981" y="5999037"/>
            <a:ext cx="2392640" cy="530942"/>
          </a:xfrm>
          <a:prstGeom prst="rect">
            <a:avLst/>
          </a:prstGeom>
        </p:spPr>
        <p:txBody>
          <a:bodyPr lIns="0" tIns="0" rIns="0" bIns="0" rtlCol="0" anchor="t">
            <a:spAutoFit/>
          </a:bodyPr>
          <a:lstStyle/>
          <a:p>
            <a:pPr algn="ctr">
              <a:lnSpc>
                <a:spcPts val="3705"/>
              </a:lnSpc>
            </a:pPr>
            <a:r>
              <a:rPr lang="en-US" sz="2646" b="1">
                <a:solidFill>
                  <a:srgbClr val="000000"/>
                </a:solidFill>
                <a:latin typeface="Roboto Bold"/>
                <a:ea typeface="Roboto Bold"/>
                <a:cs typeface="Roboto Bold"/>
                <a:sym typeface="Roboto Bold"/>
              </a:rPr>
              <a:t>PRESENTED TO</a:t>
            </a:r>
          </a:p>
        </p:txBody>
      </p:sp>
      <p:sp>
        <p:nvSpPr>
          <p:cNvPr id="9" name="Freeform 9"/>
          <p:cNvSpPr/>
          <p:nvPr/>
        </p:nvSpPr>
        <p:spPr>
          <a:xfrm>
            <a:off x="17014263" y="0"/>
            <a:ext cx="1273737" cy="1557133"/>
          </a:xfrm>
          <a:custGeom>
            <a:avLst/>
            <a:gdLst/>
            <a:ahLst/>
            <a:cxnLst/>
            <a:rect l="l" t="t" r="r" b="b"/>
            <a:pathLst>
              <a:path w="1273737" h="1557133">
                <a:moveTo>
                  <a:pt x="0" y="0"/>
                </a:moveTo>
                <a:lnTo>
                  <a:pt x="1273737" y="0"/>
                </a:lnTo>
                <a:lnTo>
                  <a:pt x="1273737" y="1557133"/>
                </a:lnTo>
                <a:lnTo>
                  <a:pt x="0" y="1557133"/>
                </a:lnTo>
                <a:lnTo>
                  <a:pt x="0" y="0"/>
                </a:lnTo>
                <a:close/>
              </a:path>
            </a:pathLst>
          </a:custGeom>
          <a:blipFill>
            <a:blip r:embed="rId5"/>
            <a:stretch>
              <a:fillRect l="-19587" r="-2661"/>
            </a:stretch>
          </a:blipFill>
        </p:spPr>
      </p:sp>
      <p:sp>
        <p:nvSpPr>
          <p:cNvPr id="10" name="TextBox 10"/>
          <p:cNvSpPr txBox="1"/>
          <p:nvPr/>
        </p:nvSpPr>
        <p:spPr>
          <a:xfrm>
            <a:off x="2927285" y="2298585"/>
            <a:ext cx="12462516" cy="3799235"/>
          </a:xfrm>
          <a:prstGeom prst="rect">
            <a:avLst/>
          </a:prstGeom>
        </p:spPr>
        <p:txBody>
          <a:bodyPr lIns="0" tIns="0" rIns="0" bIns="0" rtlCol="0" anchor="t">
            <a:spAutoFit/>
          </a:bodyPr>
          <a:lstStyle/>
          <a:p>
            <a:pPr algn="ctr">
              <a:lnSpc>
                <a:spcPts val="6201"/>
              </a:lnSpc>
            </a:pPr>
            <a:r>
              <a:rPr lang="en-US" sz="6201" b="1">
                <a:solidFill>
                  <a:srgbClr val="020C45"/>
                </a:solidFill>
                <a:latin typeface="TT Norms Bold"/>
                <a:ea typeface="TT Norms Bold"/>
                <a:cs typeface="TT Norms Bold"/>
                <a:sym typeface="TT Norms Bold"/>
              </a:rPr>
              <a:t>DATA STRUCTURE LAB</a:t>
            </a:r>
          </a:p>
          <a:p>
            <a:pPr algn="ctr">
              <a:lnSpc>
                <a:spcPts val="3301"/>
              </a:lnSpc>
            </a:pPr>
            <a:r>
              <a:rPr lang="en-US" sz="3301">
                <a:solidFill>
                  <a:srgbClr val="000000"/>
                </a:solidFill>
                <a:latin typeface="Magnolia Script"/>
                <a:ea typeface="Magnolia Script"/>
                <a:cs typeface="Magnolia Script"/>
                <a:sym typeface="Magnolia Script"/>
              </a:rPr>
              <a:t>COURSE CODE: 0613-104</a:t>
            </a:r>
          </a:p>
          <a:p>
            <a:pPr algn="ctr">
              <a:lnSpc>
                <a:spcPts val="3201"/>
              </a:lnSpc>
            </a:pPr>
            <a:endParaRPr lang="en-US" sz="3301">
              <a:solidFill>
                <a:srgbClr val="000000"/>
              </a:solidFill>
              <a:latin typeface="Magnolia Script"/>
              <a:ea typeface="Magnolia Script"/>
              <a:cs typeface="Magnolia Script"/>
              <a:sym typeface="Magnolia Script"/>
            </a:endParaRPr>
          </a:p>
          <a:p>
            <a:pPr algn="ctr">
              <a:lnSpc>
                <a:spcPts val="12999"/>
              </a:lnSpc>
            </a:pPr>
            <a:r>
              <a:rPr lang="en-US" sz="12999">
                <a:solidFill>
                  <a:srgbClr val="7A0000"/>
                </a:solidFill>
                <a:latin typeface="Anton"/>
                <a:ea typeface="Anton"/>
                <a:cs typeface="Anton"/>
                <a:sym typeface="Anton"/>
              </a:rPr>
              <a:t>TALKSPACE</a:t>
            </a:r>
          </a:p>
          <a:p>
            <a:pPr algn="ctr">
              <a:lnSpc>
                <a:spcPts val="4201"/>
              </a:lnSpc>
            </a:pPr>
            <a:endParaRPr lang="en-US" sz="12999">
              <a:solidFill>
                <a:srgbClr val="7A0000"/>
              </a:solidFill>
              <a:latin typeface="Anton"/>
              <a:ea typeface="Anton"/>
              <a:cs typeface="Anton"/>
              <a:sym typeface="Anton"/>
            </a:endParaRPr>
          </a:p>
        </p:txBody>
      </p:sp>
      <p:sp>
        <p:nvSpPr>
          <p:cNvPr id="11" name="TextBox 11"/>
          <p:cNvSpPr txBox="1"/>
          <p:nvPr/>
        </p:nvSpPr>
        <p:spPr>
          <a:xfrm>
            <a:off x="2122628" y="7041813"/>
            <a:ext cx="5744398" cy="3644935"/>
          </a:xfrm>
          <a:prstGeom prst="rect">
            <a:avLst/>
          </a:prstGeom>
        </p:spPr>
        <p:txBody>
          <a:bodyPr lIns="0" tIns="0" rIns="0" bIns="0" rtlCol="0" anchor="t">
            <a:spAutoFit/>
          </a:bodyPr>
          <a:lstStyle/>
          <a:p>
            <a:pPr algn="l">
              <a:lnSpc>
                <a:spcPts val="3746"/>
              </a:lnSpc>
            </a:pPr>
            <a:r>
              <a:rPr lang="en-US" sz="2497" b="1">
                <a:solidFill>
                  <a:srgbClr val="000000"/>
                </a:solidFill>
                <a:latin typeface="Roboto Bold"/>
                <a:ea typeface="Roboto Bold"/>
                <a:cs typeface="Roboto Bold"/>
                <a:sym typeface="Roboto Bold"/>
              </a:rPr>
              <a:t>02. Mosaddek Hossain Mehedi</a:t>
            </a:r>
          </a:p>
          <a:p>
            <a:pPr algn="l">
              <a:lnSpc>
                <a:spcPts val="3746"/>
              </a:lnSpc>
            </a:pPr>
            <a:r>
              <a:rPr lang="en-US" sz="2497" b="1">
                <a:solidFill>
                  <a:srgbClr val="000000"/>
                </a:solidFill>
                <a:latin typeface="Roboto Bold"/>
                <a:ea typeface="Roboto Bold"/>
                <a:cs typeface="Roboto Bold"/>
                <a:sym typeface="Roboto Bold"/>
              </a:rPr>
              <a:t>17. Saiful Islam</a:t>
            </a:r>
          </a:p>
          <a:p>
            <a:pPr algn="l">
              <a:lnSpc>
                <a:spcPts val="3746"/>
              </a:lnSpc>
            </a:pPr>
            <a:r>
              <a:rPr lang="en-US" sz="2497" b="1">
                <a:solidFill>
                  <a:srgbClr val="000000"/>
                </a:solidFill>
                <a:latin typeface="Roboto Bold"/>
                <a:ea typeface="Roboto Bold"/>
                <a:cs typeface="Roboto Bold"/>
                <a:sym typeface="Roboto Bold"/>
              </a:rPr>
              <a:t>21. Hasibul Hoque Probal</a:t>
            </a:r>
          </a:p>
          <a:p>
            <a:pPr algn="l">
              <a:lnSpc>
                <a:spcPts val="3746"/>
              </a:lnSpc>
            </a:pPr>
            <a:r>
              <a:rPr lang="en-US" sz="2497" b="1">
                <a:solidFill>
                  <a:srgbClr val="000000"/>
                </a:solidFill>
                <a:latin typeface="Roboto Bold"/>
                <a:ea typeface="Roboto Bold"/>
                <a:cs typeface="Roboto Bold"/>
                <a:sym typeface="Roboto Bold"/>
              </a:rPr>
              <a:t>22. Mst. Sultana Yeasmin Suma</a:t>
            </a:r>
          </a:p>
          <a:p>
            <a:pPr algn="l">
              <a:lnSpc>
                <a:spcPts val="3746"/>
              </a:lnSpc>
            </a:pPr>
            <a:r>
              <a:rPr lang="en-US" sz="2497" b="1">
                <a:solidFill>
                  <a:srgbClr val="000000"/>
                </a:solidFill>
                <a:latin typeface="Roboto Bold"/>
                <a:ea typeface="Roboto Bold"/>
                <a:cs typeface="Roboto Bold"/>
                <a:sym typeface="Roboto Bold"/>
              </a:rPr>
              <a:t>40. Azizur Rahman Arzu</a:t>
            </a:r>
          </a:p>
          <a:p>
            <a:pPr algn="l">
              <a:lnSpc>
                <a:spcPts val="3496"/>
              </a:lnSpc>
            </a:pPr>
            <a:endParaRPr lang="en-US" sz="2497" b="1">
              <a:solidFill>
                <a:srgbClr val="000000"/>
              </a:solidFill>
              <a:latin typeface="Roboto Bold"/>
              <a:ea typeface="Roboto Bold"/>
              <a:cs typeface="Roboto Bold"/>
              <a:sym typeface="Roboto Bold"/>
            </a:endParaRPr>
          </a:p>
          <a:p>
            <a:pPr algn="l">
              <a:lnSpc>
                <a:spcPts val="3497"/>
              </a:lnSpc>
            </a:pPr>
            <a:endParaRPr lang="en-US" sz="2497" b="1">
              <a:solidFill>
                <a:srgbClr val="000000"/>
              </a:solidFill>
              <a:latin typeface="Roboto Bold"/>
              <a:ea typeface="Roboto Bold"/>
              <a:cs typeface="Roboto Bold"/>
              <a:sym typeface="Roboto Bold"/>
            </a:endParaRPr>
          </a:p>
          <a:p>
            <a:pPr algn="l">
              <a:lnSpc>
                <a:spcPts val="3497"/>
              </a:lnSpc>
            </a:pPr>
            <a:endParaRPr lang="en-US" sz="2497" b="1">
              <a:solidFill>
                <a:srgbClr val="000000"/>
              </a:solidFill>
              <a:latin typeface="Roboto Bold"/>
              <a:ea typeface="Roboto Bold"/>
              <a:cs typeface="Roboto Bold"/>
              <a:sym typeface="Roboto Bold"/>
            </a:endParaRPr>
          </a:p>
        </p:txBody>
      </p:sp>
      <p:sp>
        <p:nvSpPr>
          <p:cNvPr id="12" name="Freeform 12"/>
          <p:cNvSpPr/>
          <p:nvPr/>
        </p:nvSpPr>
        <p:spPr>
          <a:xfrm>
            <a:off x="1583072" y="7054490"/>
            <a:ext cx="433053" cy="433053"/>
          </a:xfrm>
          <a:custGeom>
            <a:avLst/>
            <a:gdLst/>
            <a:ahLst/>
            <a:cxnLst/>
            <a:rect l="l" t="t" r="r" b="b"/>
            <a:pathLst>
              <a:path w="433053" h="433053">
                <a:moveTo>
                  <a:pt x="0" y="0"/>
                </a:moveTo>
                <a:lnTo>
                  <a:pt x="433053" y="0"/>
                </a:lnTo>
                <a:lnTo>
                  <a:pt x="433053" y="433053"/>
                </a:lnTo>
                <a:lnTo>
                  <a:pt x="0" y="433053"/>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3" name="Freeform 13"/>
          <p:cNvSpPr/>
          <p:nvPr/>
        </p:nvSpPr>
        <p:spPr>
          <a:xfrm>
            <a:off x="1583072" y="8930955"/>
            <a:ext cx="433053" cy="433053"/>
          </a:xfrm>
          <a:custGeom>
            <a:avLst/>
            <a:gdLst/>
            <a:ahLst/>
            <a:cxnLst/>
            <a:rect l="l" t="t" r="r" b="b"/>
            <a:pathLst>
              <a:path w="433053" h="433053">
                <a:moveTo>
                  <a:pt x="0" y="0"/>
                </a:moveTo>
                <a:lnTo>
                  <a:pt x="433053" y="0"/>
                </a:lnTo>
                <a:lnTo>
                  <a:pt x="433053" y="433053"/>
                </a:lnTo>
                <a:lnTo>
                  <a:pt x="0" y="433053"/>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4" name="Freeform 14"/>
          <p:cNvSpPr/>
          <p:nvPr/>
        </p:nvSpPr>
        <p:spPr>
          <a:xfrm>
            <a:off x="1544113" y="8443355"/>
            <a:ext cx="459026" cy="459025"/>
          </a:xfrm>
          <a:custGeom>
            <a:avLst/>
            <a:gdLst/>
            <a:ahLst/>
            <a:cxnLst/>
            <a:rect l="l" t="t" r="r" b="b"/>
            <a:pathLst>
              <a:path w="459026" h="459025">
                <a:moveTo>
                  <a:pt x="0" y="0"/>
                </a:moveTo>
                <a:lnTo>
                  <a:pt x="459025" y="0"/>
                </a:lnTo>
                <a:lnTo>
                  <a:pt x="459025" y="459025"/>
                </a:lnTo>
                <a:lnTo>
                  <a:pt x="0" y="459025"/>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5" name="Freeform 15"/>
          <p:cNvSpPr/>
          <p:nvPr/>
        </p:nvSpPr>
        <p:spPr>
          <a:xfrm>
            <a:off x="1583072" y="7520099"/>
            <a:ext cx="433053" cy="433053"/>
          </a:xfrm>
          <a:custGeom>
            <a:avLst/>
            <a:gdLst/>
            <a:ahLst/>
            <a:cxnLst/>
            <a:rect l="l" t="t" r="r" b="b"/>
            <a:pathLst>
              <a:path w="433053" h="433053">
                <a:moveTo>
                  <a:pt x="0" y="0"/>
                </a:moveTo>
                <a:lnTo>
                  <a:pt x="433053" y="0"/>
                </a:lnTo>
                <a:lnTo>
                  <a:pt x="433053" y="433053"/>
                </a:lnTo>
                <a:lnTo>
                  <a:pt x="0" y="433053"/>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6" name="Freeform 16"/>
          <p:cNvSpPr/>
          <p:nvPr/>
        </p:nvSpPr>
        <p:spPr>
          <a:xfrm>
            <a:off x="1570086" y="7981727"/>
            <a:ext cx="433053" cy="433053"/>
          </a:xfrm>
          <a:custGeom>
            <a:avLst/>
            <a:gdLst/>
            <a:ahLst/>
            <a:cxnLst/>
            <a:rect l="l" t="t" r="r" b="b"/>
            <a:pathLst>
              <a:path w="433053" h="433053">
                <a:moveTo>
                  <a:pt x="0" y="0"/>
                </a:moveTo>
                <a:lnTo>
                  <a:pt x="433052" y="0"/>
                </a:lnTo>
                <a:lnTo>
                  <a:pt x="433052" y="433053"/>
                </a:lnTo>
                <a:lnTo>
                  <a:pt x="0" y="433053"/>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363114" y="6356533"/>
            <a:ext cx="6154571" cy="4815952"/>
          </a:xfrm>
          <a:custGeom>
            <a:avLst/>
            <a:gdLst/>
            <a:ahLst/>
            <a:cxnLst/>
            <a:rect l="l" t="t" r="r" b="b"/>
            <a:pathLst>
              <a:path w="6154571" h="4815952">
                <a:moveTo>
                  <a:pt x="0" y="0"/>
                </a:moveTo>
                <a:lnTo>
                  <a:pt x="6154571" y="0"/>
                </a:lnTo>
                <a:lnTo>
                  <a:pt x="6154571" y="4815952"/>
                </a:lnTo>
                <a:lnTo>
                  <a:pt x="0" y="4815952"/>
                </a:lnTo>
                <a:lnTo>
                  <a:pt x="0" y="0"/>
                </a:lnTo>
                <a:close/>
              </a:path>
            </a:pathLst>
          </a:custGeom>
          <a:blipFill>
            <a:blip r:embed="rId2">
              <a:extLst>
                <a:ext uri="{96DAC541-7B7A-43D3-8B79-37D633B846F1}">
                  <asvg:svgBlip xmlns:asvg="http://schemas.microsoft.com/office/drawing/2016/SVG/main" xmlns="" r:embed="rId3"/>
                </a:ext>
              </a:extLst>
            </a:blip>
            <a:stretch>
              <a:fillRect l="-27" r="-27"/>
            </a:stretch>
          </a:blipFill>
        </p:spPr>
      </p:sp>
      <p:sp>
        <p:nvSpPr>
          <p:cNvPr id="3" name="Freeform 3"/>
          <p:cNvSpPr/>
          <p:nvPr/>
        </p:nvSpPr>
        <p:spPr>
          <a:xfrm>
            <a:off x="17488780" y="326714"/>
            <a:ext cx="1028700" cy="792384"/>
          </a:xfrm>
          <a:custGeom>
            <a:avLst/>
            <a:gdLst/>
            <a:ahLst/>
            <a:cxnLst/>
            <a:rect l="l" t="t" r="r" b="b"/>
            <a:pathLst>
              <a:path w="1028700" h="792384">
                <a:moveTo>
                  <a:pt x="0" y="0"/>
                </a:moveTo>
                <a:lnTo>
                  <a:pt x="1028700" y="0"/>
                </a:lnTo>
                <a:lnTo>
                  <a:pt x="1028700" y="792384"/>
                </a:lnTo>
                <a:lnTo>
                  <a:pt x="0" y="79238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17819417" y="543216"/>
            <a:ext cx="209669" cy="477976"/>
          </a:xfrm>
          <a:prstGeom prst="rect">
            <a:avLst/>
          </a:prstGeom>
        </p:spPr>
        <p:txBody>
          <a:bodyPr lIns="0" tIns="0" rIns="0" bIns="0" rtlCol="0" anchor="t">
            <a:spAutoFit/>
          </a:bodyPr>
          <a:lstStyle/>
          <a:p>
            <a:pPr algn="ctr">
              <a:lnSpc>
                <a:spcPts val="3579"/>
              </a:lnSpc>
            </a:pPr>
            <a:r>
              <a:rPr lang="en-US" sz="2557" b="1">
                <a:solidFill>
                  <a:srgbClr val="FFFFFF"/>
                </a:solidFill>
                <a:latin typeface="Canva Sans Bold"/>
                <a:ea typeface="Canva Sans Bold"/>
                <a:cs typeface="Canva Sans Bold"/>
                <a:sym typeface="Canva Sans Bold"/>
              </a:rPr>
              <a:t>9</a:t>
            </a:r>
          </a:p>
        </p:txBody>
      </p:sp>
      <p:sp>
        <p:nvSpPr>
          <p:cNvPr id="5" name="TextBox 5"/>
          <p:cNvSpPr txBox="1"/>
          <p:nvPr/>
        </p:nvSpPr>
        <p:spPr>
          <a:xfrm>
            <a:off x="594140" y="2055752"/>
            <a:ext cx="17099720" cy="7306056"/>
          </a:xfrm>
          <a:prstGeom prst="rect">
            <a:avLst/>
          </a:prstGeom>
        </p:spPr>
        <p:txBody>
          <a:bodyPr lIns="0" tIns="0" rIns="0" bIns="0" rtlCol="0" anchor="t">
            <a:spAutoFit/>
          </a:bodyPr>
          <a:lstStyle/>
          <a:p>
            <a:pPr marL="777240" lvl="1" indent="-388620" algn="l">
              <a:lnSpc>
                <a:spcPts val="5292"/>
              </a:lnSpc>
              <a:buFont typeface="Arial"/>
              <a:buChar char="•"/>
            </a:pPr>
            <a:r>
              <a:rPr lang="en-US" sz="3600" b="1" spc="226" dirty="0">
                <a:solidFill>
                  <a:srgbClr val="000000"/>
                </a:solidFill>
                <a:latin typeface="Roboto Bold"/>
                <a:ea typeface="Roboto Bold"/>
                <a:cs typeface="Roboto Bold"/>
                <a:sym typeface="Roboto Bold"/>
              </a:rPr>
              <a:t>Custom Usernames: </a:t>
            </a:r>
            <a:r>
              <a:rPr lang="en-US" sz="3600" spc="226" dirty="0">
                <a:solidFill>
                  <a:srgbClr val="000000"/>
                </a:solidFill>
                <a:latin typeface="Roboto"/>
                <a:ea typeface="Roboto"/>
                <a:cs typeface="Roboto"/>
                <a:sym typeface="Roboto"/>
              </a:rPr>
              <a:t>Users can use preferred names instead of using default system-assigned usernames.</a:t>
            </a:r>
          </a:p>
          <a:p>
            <a:pPr marL="777240" lvl="1" indent="-388620" algn="l">
              <a:lnSpc>
                <a:spcPts val="5292"/>
              </a:lnSpc>
              <a:buFont typeface="Arial"/>
              <a:buChar char="•"/>
            </a:pPr>
            <a:r>
              <a:rPr lang="en-US" sz="3600" b="1" spc="226" dirty="0">
                <a:solidFill>
                  <a:srgbClr val="000000"/>
                </a:solidFill>
                <a:latin typeface="Roboto Bold"/>
                <a:ea typeface="Roboto Bold"/>
                <a:cs typeface="Roboto Bold"/>
                <a:sym typeface="Roboto Bold"/>
              </a:rPr>
              <a:t>Duplicate Username Prevention: </a:t>
            </a:r>
            <a:r>
              <a:rPr lang="en-US" sz="3600" spc="226" dirty="0">
                <a:solidFill>
                  <a:srgbClr val="000000"/>
                </a:solidFill>
                <a:latin typeface="Roboto"/>
                <a:ea typeface="Roboto"/>
                <a:cs typeface="Roboto"/>
                <a:sym typeface="Roboto"/>
              </a:rPr>
              <a:t>Ensures every user selects a unique username to avoid conflicts during chat sessions.</a:t>
            </a:r>
            <a:r>
              <a:rPr lang="en-US" sz="3600" b="1" spc="226" dirty="0">
                <a:solidFill>
                  <a:srgbClr val="000000"/>
                </a:solidFill>
                <a:latin typeface="Roboto Bold"/>
                <a:ea typeface="Roboto Bold"/>
                <a:cs typeface="Roboto Bold"/>
                <a:sym typeface="Roboto Bold"/>
              </a:rPr>
              <a:t> </a:t>
            </a:r>
          </a:p>
          <a:p>
            <a:pPr marL="777240" lvl="1" indent="-388620" algn="l">
              <a:lnSpc>
                <a:spcPts val="5292"/>
              </a:lnSpc>
              <a:buFont typeface="Arial"/>
              <a:buChar char="•"/>
            </a:pPr>
            <a:r>
              <a:rPr lang="en-US" sz="3600" b="1" spc="226" dirty="0">
                <a:solidFill>
                  <a:srgbClr val="000000"/>
                </a:solidFill>
                <a:latin typeface="Roboto Bold"/>
                <a:ea typeface="Roboto Bold"/>
                <a:cs typeface="Roboto Bold"/>
                <a:sym typeface="Roboto Bold"/>
              </a:rPr>
              <a:t>Dynamic History: </a:t>
            </a:r>
            <a:r>
              <a:rPr lang="en-US" sz="3600" spc="226" dirty="0">
                <a:solidFill>
                  <a:srgbClr val="000000"/>
                </a:solidFill>
                <a:latin typeface="Roboto"/>
                <a:ea typeface="Roboto"/>
                <a:cs typeface="Roboto"/>
                <a:sym typeface="Roboto"/>
              </a:rPr>
              <a:t>Limitless conversations without a fixed size limit using vectors.</a:t>
            </a:r>
          </a:p>
          <a:p>
            <a:pPr marL="777240" lvl="1" indent="-388620" algn="l">
              <a:lnSpc>
                <a:spcPts val="5292"/>
              </a:lnSpc>
              <a:buFont typeface="Arial"/>
              <a:buChar char="•"/>
            </a:pPr>
            <a:r>
              <a:rPr lang="en-US" sz="3600" b="1" spc="226" dirty="0">
                <a:solidFill>
                  <a:srgbClr val="000000"/>
                </a:solidFill>
                <a:latin typeface="Roboto Bold"/>
                <a:ea typeface="Roboto Bold"/>
                <a:cs typeface="Roboto Bold"/>
                <a:sym typeface="Roboto Bold"/>
              </a:rPr>
              <a:t>Edit/Delete Last Message &amp; Search Messages: </a:t>
            </a:r>
            <a:r>
              <a:rPr lang="en-US" sz="3600" spc="226" dirty="0">
                <a:solidFill>
                  <a:srgbClr val="000000"/>
                </a:solidFill>
                <a:latin typeface="Roboto"/>
                <a:ea typeface="Roboto"/>
                <a:cs typeface="Roboto"/>
                <a:sym typeface="Roboto"/>
              </a:rPr>
              <a:t>Users modify or remove recent messages and quickly find past messages using keywords.</a:t>
            </a:r>
          </a:p>
          <a:p>
            <a:pPr marL="777240" lvl="1" indent="-388620" algn="l">
              <a:lnSpc>
                <a:spcPts val="5292"/>
              </a:lnSpc>
              <a:buFont typeface="Arial"/>
              <a:buChar char="•"/>
            </a:pPr>
            <a:r>
              <a:rPr lang="en-US" sz="3600" b="1" spc="226" dirty="0">
                <a:solidFill>
                  <a:srgbClr val="000000"/>
                </a:solidFill>
                <a:latin typeface="Roboto Bold"/>
                <a:ea typeface="Roboto Bold"/>
                <a:cs typeface="Roboto Bold"/>
                <a:sym typeface="Roboto Bold"/>
              </a:rPr>
              <a:t>Persistent Chat: </a:t>
            </a:r>
            <a:r>
              <a:rPr lang="en-US" sz="3600" spc="226" dirty="0">
                <a:solidFill>
                  <a:srgbClr val="000000"/>
                </a:solidFill>
                <a:latin typeface="Roboto"/>
                <a:ea typeface="Roboto"/>
                <a:cs typeface="Roboto"/>
                <a:sym typeface="Roboto"/>
              </a:rPr>
              <a:t>Saved chat history as to seamlessly continue old conversations.</a:t>
            </a:r>
          </a:p>
        </p:txBody>
      </p:sp>
      <p:sp>
        <p:nvSpPr>
          <p:cNvPr id="6" name="TextBox 6"/>
          <p:cNvSpPr txBox="1"/>
          <p:nvPr/>
        </p:nvSpPr>
        <p:spPr>
          <a:xfrm>
            <a:off x="926536" y="701241"/>
            <a:ext cx="8217464" cy="1001395"/>
          </a:xfrm>
          <a:prstGeom prst="rect">
            <a:avLst/>
          </a:prstGeom>
        </p:spPr>
        <p:txBody>
          <a:bodyPr lIns="0" tIns="0" rIns="0" bIns="0" rtlCol="0" anchor="t">
            <a:spAutoFit/>
          </a:bodyPr>
          <a:lstStyle/>
          <a:p>
            <a:pPr algn="ctr">
              <a:lnSpc>
                <a:spcPts val="7278"/>
              </a:lnSpc>
            </a:pPr>
            <a:r>
              <a:rPr lang="en-US" sz="5198" b="1">
                <a:solidFill>
                  <a:srgbClr val="000000"/>
                </a:solidFill>
                <a:latin typeface="Roboto Bold"/>
                <a:ea typeface="Roboto Bold"/>
                <a:cs typeface="Roboto Bold"/>
                <a:sym typeface="Roboto Bold"/>
              </a:rPr>
              <a:t>FUTURE ENHANCEMENTS</a:t>
            </a:r>
          </a:p>
        </p:txBody>
      </p:sp>
      <p:sp>
        <p:nvSpPr>
          <p:cNvPr id="7" name="Freeform 7"/>
          <p:cNvSpPr/>
          <p:nvPr/>
        </p:nvSpPr>
        <p:spPr>
          <a:xfrm>
            <a:off x="1028700" y="1641359"/>
            <a:ext cx="8217464" cy="122555"/>
          </a:xfrm>
          <a:custGeom>
            <a:avLst/>
            <a:gdLst/>
            <a:ahLst/>
            <a:cxnLst/>
            <a:rect l="l" t="t" r="r" b="b"/>
            <a:pathLst>
              <a:path w="8217464" h="122555">
                <a:moveTo>
                  <a:pt x="0" y="0"/>
                </a:moveTo>
                <a:lnTo>
                  <a:pt x="8217464" y="0"/>
                </a:lnTo>
                <a:lnTo>
                  <a:pt x="8217464" y="122555"/>
                </a:lnTo>
                <a:lnTo>
                  <a:pt x="0" y="122555"/>
                </a:lnTo>
                <a:lnTo>
                  <a:pt x="0" y="0"/>
                </a:lnTo>
                <a:close/>
              </a:path>
            </a:pathLst>
          </a:custGeom>
          <a:blipFill>
            <a:blip r:embed="rId6">
              <a:extLst>
                <a:ext uri="{96DAC541-7B7A-43D3-8B79-37D633B846F1}">
                  <asvg:svgBlip xmlns:asvg="http://schemas.microsoft.com/office/drawing/2016/SVG/main" xmlns="" r:embed="rId7"/>
                </a:ext>
              </a:extLst>
            </a:blip>
            <a:stretch>
              <a:fillRect t="-54888" b="-54888"/>
            </a:stretch>
          </a:blipFill>
        </p:spPr>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515514" y="6508933"/>
            <a:ext cx="6154571" cy="4815952"/>
          </a:xfrm>
          <a:custGeom>
            <a:avLst/>
            <a:gdLst/>
            <a:ahLst/>
            <a:cxnLst/>
            <a:rect l="l" t="t" r="r" b="b"/>
            <a:pathLst>
              <a:path w="6154571" h="4815952">
                <a:moveTo>
                  <a:pt x="0" y="0"/>
                </a:moveTo>
                <a:lnTo>
                  <a:pt x="6154571" y="0"/>
                </a:lnTo>
                <a:lnTo>
                  <a:pt x="6154571" y="4815952"/>
                </a:lnTo>
                <a:lnTo>
                  <a:pt x="0" y="4815952"/>
                </a:lnTo>
                <a:lnTo>
                  <a:pt x="0" y="0"/>
                </a:lnTo>
                <a:close/>
              </a:path>
            </a:pathLst>
          </a:custGeom>
          <a:blipFill>
            <a:blip r:embed="rId2">
              <a:extLst>
                <a:ext uri="{96DAC541-7B7A-43D3-8B79-37D633B846F1}">
                  <asvg:svgBlip xmlns:asvg="http://schemas.microsoft.com/office/drawing/2016/SVG/main" xmlns="" r:embed="rId3"/>
                </a:ext>
              </a:extLst>
            </a:blip>
            <a:stretch>
              <a:fillRect l="-27" r="-27"/>
            </a:stretch>
          </a:blipFill>
        </p:spPr>
      </p:sp>
      <p:sp>
        <p:nvSpPr>
          <p:cNvPr id="3" name="TextBox 3"/>
          <p:cNvSpPr txBox="1"/>
          <p:nvPr/>
        </p:nvSpPr>
        <p:spPr>
          <a:xfrm>
            <a:off x="1028700" y="819150"/>
            <a:ext cx="4099203" cy="1001395"/>
          </a:xfrm>
          <a:prstGeom prst="rect">
            <a:avLst/>
          </a:prstGeom>
        </p:spPr>
        <p:txBody>
          <a:bodyPr lIns="0" tIns="0" rIns="0" bIns="0" rtlCol="0" anchor="t">
            <a:spAutoFit/>
          </a:bodyPr>
          <a:lstStyle/>
          <a:p>
            <a:pPr algn="ctr">
              <a:lnSpc>
                <a:spcPts val="7278"/>
              </a:lnSpc>
            </a:pPr>
            <a:r>
              <a:rPr lang="en-US" sz="5198" b="1">
                <a:solidFill>
                  <a:srgbClr val="000000"/>
                </a:solidFill>
                <a:latin typeface="Roboto Bold"/>
                <a:ea typeface="Roboto Bold"/>
                <a:cs typeface="Roboto Bold"/>
                <a:sym typeface="Roboto Bold"/>
              </a:rPr>
              <a:t>CONCLUSION</a:t>
            </a:r>
          </a:p>
        </p:txBody>
      </p:sp>
      <p:sp>
        <p:nvSpPr>
          <p:cNvPr id="4" name="Freeform 4"/>
          <p:cNvSpPr/>
          <p:nvPr/>
        </p:nvSpPr>
        <p:spPr>
          <a:xfrm>
            <a:off x="1028700" y="1820545"/>
            <a:ext cx="4501733" cy="120744"/>
          </a:xfrm>
          <a:custGeom>
            <a:avLst/>
            <a:gdLst/>
            <a:ahLst/>
            <a:cxnLst/>
            <a:rect l="l" t="t" r="r" b="b"/>
            <a:pathLst>
              <a:path w="4501733" h="120744">
                <a:moveTo>
                  <a:pt x="0" y="0"/>
                </a:moveTo>
                <a:lnTo>
                  <a:pt x="4501733" y="0"/>
                </a:lnTo>
                <a:lnTo>
                  <a:pt x="4501733" y="120744"/>
                </a:lnTo>
                <a:lnTo>
                  <a:pt x="0" y="120744"/>
                </a:lnTo>
                <a:lnTo>
                  <a:pt x="0" y="0"/>
                </a:lnTo>
                <a:close/>
              </a:path>
            </a:pathLst>
          </a:custGeom>
          <a:blipFill>
            <a:blip r:embed="rId4">
              <a:extLst>
                <a:ext uri="{96DAC541-7B7A-43D3-8B79-37D633B846F1}">
                  <asvg:svgBlip xmlns:asvg="http://schemas.microsoft.com/office/drawing/2016/SVG/main" xmlns="" r:embed="rId5"/>
                </a:ext>
              </a:extLst>
            </a:blip>
            <a:stretch>
              <a:fillRect t="-9117" b="-9117"/>
            </a:stretch>
          </a:blipFill>
        </p:spPr>
      </p:sp>
      <p:sp>
        <p:nvSpPr>
          <p:cNvPr id="5" name="Freeform 5"/>
          <p:cNvSpPr/>
          <p:nvPr/>
        </p:nvSpPr>
        <p:spPr>
          <a:xfrm>
            <a:off x="17488780" y="326714"/>
            <a:ext cx="1028700" cy="792384"/>
          </a:xfrm>
          <a:custGeom>
            <a:avLst/>
            <a:gdLst/>
            <a:ahLst/>
            <a:cxnLst/>
            <a:rect l="l" t="t" r="r" b="b"/>
            <a:pathLst>
              <a:path w="1028700" h="792384">
                <a:moveTo>
                  <a:pt x="0" y="0"/>
                </a:moveTo>
                <a:lnTo>
                  <a:pt x="1028700" y="0"/>
                </a:lnTo>
                <a:lnTo>
                  <a:pt x="1028700" y="792384"/>
                </a:lnTo>
                <a:lnTo>
                  <a:pt x="0" y="79238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TextBox 6"/>
          <p:cNvSpPr txBox="1"/>
          <p:nvPr/>
        </p:nvSpPr>
        <p:spPr>
          <a:xfrm>
            <a:off x="17691004" y="550250"/>
            <a:ext cx="562583" cy="478512"/>
          </a:xfrm>
          <a:prstGeom prst="rect">
            <a:avLst/>
          </a:prstGeom>
        </p:spPr>
        <p:txBody>
          <a:bodyPr lIns="0" tIns="0" rIns="0" bIns="0" rtlCol="0" anchor="t">
            <a:spAutoFit/>
          </a:bodyPr>
          <a:lstStyle/>
          <a:p>
            <a:pPr algn="ctr">
              <a:lnSpc>
                <a:spcPts val="3579"/>
              </a:lnSpc>
            </a:pPr>
            <a:r>
              <a:rPr lang="en-US" sz="2557" b="1">
                <a:solidFill>
                  <a:srgbClr val="FFFFFF"/>
                </a:solidFill>
                <a:latin typeface="Canva Sans Bold"/>
                <a:ea typeface="Canva Sans Bold"/>
                <a:cs typeface="Canva Sans Bold"/>
                <a:sym typeface="Canva Sans Bold"/>
              </a:rPr>
              <a:t>10</a:t>
            </a:r>
          </a:p>
        </p:txBody>
      </p:sp>
      <p:sp>
        <p:nvSpPr>
          <p:cNvPr id="7" name="TextBox 7"/>
          <p:cNvSpPr txBox="1"/>
          <p:nvPr/>
        </p:nvSpPr>
        <p:spPr>
          <a:xfrm>
            <a:off x="1028700" y="2120493"/>
            <a:ext cx="16460080" cy="1899285"/>
          </a:xfrm>
          <a:prstGeom prst="rect">
            <a:avLst/>
          </a:prstGeom>
        </p:spPr>
        <p:txBody>
          <a:bodyPr lIns="0" tIns="0" rIns="0" bIns="0" rtlCol="0" anchor="t">
            <a:spAutoFit/>
          </a:bodyPr>
          <a:lstStyle/>
          <a:p>
            <a:pPr algn="just">
              <a:lnSpc>
                <a:spcPts val="5040"/>
              </a:lnSpc>
            </a:pPr>
            <a:r>
              <a:rPr lang="en-US" sz="3600" b="1" dirty="0">
                <a:solidFill>
                  <a:srgbClr val="000000"/>
                </a:solidFill>
                <a:latin typeface="Roboto Bold"/>
                <a:ea typeface="Roboto Bold"/>
                <a:cs typeface="Roboto Bold"/>
                <a:sym typeface="Roboto Bold"/>
              </a:rPr>
              <a:t>The​‍​‌‍​‍‌ project showcases a minimal chatting system for 2 users, with options like  save the conversations to see later, removing the chat history, or logging out  sessions.</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44337"/>
            <a:ext cx="18288000" cy="12207240"/>
            <a:chOff x="0" y="0"/>
            <a:chExt cx="24384000" cy="16276320"/>
          </a:xfrm>
        </p:grpSpPr>
        <p:sp>
          <p:nvSpPr>
            <p:cNvPr id="3" name="Freeform 3"/>
            <p:cNvSpPr/>
            <p:nvPr/>
          </p:nvSpPr>
          <p:spPr>
            <a:xfrm>
              <a:off x="0" y="0"/>
              <a:ext cx="24384000" cy="16276320"/>
            </a:xfrm>
            <a:custGeom>
              <a:avLst/>
              <a:gdLst/>
              <a:ahLst/>
              <a:cxnLst/>
              <a:rect l="l" t="t" r="r" b="b"/>
              <a:pathLst>
                <a:path w="24384000" h="16276320">
                  <a:moveTo>
                    <a:pt x="0" y="0"/>
                  </a:moveTo>
                  <a:lnTo>
                    <a:pt x="24384000" y="0"/>
                  </a:lnTo>
                  <a:lnTo>
                    <a:pt x="24384000" y="16276320"/>
                  </a:lnTo>
                  <a:lnTo>
                    <a:pt x="0" y="16276320"/>
                  </a:lnTo>
                  <a:lnTo>
                    <a:pt x="0" y="0"/>
                  </a:lnTo>
                  <a:close/>
                </a:path>
              </a:pathLst>
            </a:custGeom>
            <a:blipFill>
              <a:blip r:embed="rId2"/>
              <a:stretch>
                <a:fillRect t="-26" b="-26"/>
              </a:stretch>
            </a:blipFill>
          </p:spPr>
        </p:sp>
      </p:grpSp>
      <p:sp>
        <p:nvSpPr>
          <p:cNvPr id="4" name="Freeform 4"/>
          <p:cNvSpPr/>
          <p:nvPr/>
        </p:nvSpPr>
        <p:spPr>
          <a:xfrm>
            <a:off x="7613706" y="4142234"/>
            <a:ext cx="3060587" cy="4585150"/>
          </a:xfrm>
          <a:custGeom>
            <a:avLst/>
            <a:gdLst/>
            <a:ahLst/>
            <a:cxnLst/>
            <a:rect l="l" t="t" r="r" b="b"/>
            <a:pathLst>
              <a:path w="3060587" h="4585150">
                <a:moveTo>
                  <a:pt x="0" y="0"/>
                </a:moveTo>
                <a:lnTo>
                  <a:pt x="3060587" y="0"/>
                </a:lnTo>
                <a:lnTo>
                  <a:pt x="3060587" y="4585150"/>
                </a:lnTo>
                <a:lnTo>
                  <a:pt x="0" y="4585150"/>
                </a:lnTo>
                <a:lnTo>
                  <a:pt x="0" y="0"/>
                </a:lnTo>
                <a:close/>
              </a:path>
            </a:pathLst>
          </a:custGeom>
          <a:blipFill>
            <a:blip r:embed="rId3">
              <a:extLst>
                <a:ext uri="{96DAC541-7B7A-43D3-8B79-37D633B846F1}">
                  <asvg:svgBlip xmlns:asvg="http://schemas.microsoft.com/office/drawing/2016/SVG/main" xmlns="" r:embed="rId4"/>
                </a:ext>
              </a:extLst>
            </a:blip>
            <a:stretch>
              <a:fillRect l="-41" r="-41"/>
            </a:stretch>
          </a:blipFill>
        </p:spPr>
      </p:sp>
      <p:sp>
        <p:nvSpPr>
          <p:cNvPr id="5" name="TextBox 5"/>
          <p:cNvSpPr txBox="1"/>
          <p:nvPr/>
        </p:nvSpPr>
        <p:spPr>
          <a:xfrm>
            <a:off x="5777927" y="2363099"/>
            <a:ext cx="6732146" cy="1204139"/>
          </a:xfrm>
          <a:prstGeom prst="rect">
            <a:avLst/>
          </a:prstGeom>
        </p:spPr>
        <p:txBody>
          <a:bodyPr lIns="0" tIns="0" rIns="0" bIns="0" rtlCol="0" anchor="t">
            <a:spAutoFit/>
          </a:bodyPr>
          <a:lstStyle/>
          <a:p>
            <a:pPr algn="ctr">
              <a:lnSpc>
                <a:spcPts val="8793"/>
              </a:lnSpc>
            </a:pPr>
            <a:r>
              <a:rPr lang="en-US" sz="6281" b="1">
                <a:solidFill>
                  <a:srgbClr val="000000"/>
                </a:solidFill>
                <a:latin typeface="Roboto Bold"/>
                <a:ea typeface="Roboto Bold"/>
                <a:cs typeface="Roboto Bold"/>
                <a:sym typeface="Roboto Bold"/>
              </a:rPr>
              <a:t>ANY QUESTIONS ?</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623637" y="6850324"/>
            <a:ext cx="6154571" cy="4815952"/>
          </a:xfrm>
          <a:custGeom>
            <a:avLst/>
            <a:gdLst/>
            <a:ahLst/>
            <a:cxnLst/>
            <a:rect l="l" t="t" r="r" b="b"/>
            <a:pathLst>
              <a:path w="6154571" h="4815952">
                <a:moveTo>
                  <a:pt x="0" y="0"/>
                </a:moveTo>
                <a:lnTo>
                  <a:pt x="6154571" y="0"/>
                </a:lnTo>
                <a:lnTo>
                  <a:pt x="6154571" y="4815952"/>
                </a:lnTo>
                <a:lnTo>
                  <a:pt x="0" y="4815952"/>
                </a:lnTo>
                <a:lnTo>
                  <a:pt x="0" y="0"/>
                </a:lnTo>
                <a:close/>
              </a:path>
            </a:pathLst>
          </a:custGeom>
          <a:blipFill>
            <a:blip r:embed="rId2">
              <a:extLst>
                <a:ext uri="{96DAC541-7B7A-43D3-8B79-37D633B846F1}">
                  <asvg:svgBlip xmlns:asvg="http://schemas.microsoft.com/office/drawing/2016/SVG/main" xmlns="" r:embed="rId3"/>
                </a:ext>
              </a:extLst>
            </a:blip>
            <a:stretch>
              <a:fillRect l="-27" r="-27"/>
            </a:stretch>
          </a:blipFill>
        </p:spPr>
      </p:sp>
      <p:sp>
        <p:nvSpPr>
          <p:cNvPr id="3" name="TextBox 3"/>
          <p:cNvSpPr txBox="1"/>
          <p:nvPr/>
        </p:nvSpPr>
        <p:spPr>
          <a:xfrm>
            <a:off x="1243694" y="2175931"/>
            <a:ext cx="16546538" cy="4451985"/>
          </a:xfrm>
          <a:prstGeom prst="rect">
            <a:avLst/>
          </a:prstGeom>
        </p:spPr>
        <p:txBody>
          <a:bodyPr lIns="0" tIns="0" rIns="0" bIns="0" rtlCol="0" anchor="t">
            <a:spAutoFit/>
          </a:bodyPr>
          <a:lstStyle/>
          <a:p>
            <a:pPr algn="l">
              <a:lnSpc>
                <a:spcPts val="5040"/>
              </a:lnSpc>
            </a:pPr>
            <a:r>
              <a:rPr lang="en-US" sz="3600" b="1" dirty="0" err="1">
                <a:solidFill>
                  <a:srgbClr val="000000"/>
                </a:solidFill>
                <a:latin typeface="Roboto Bold"/>
                <a:ea typeface="Roboto Bold"/>
                <a:cs typeface="Roboto Bold"/>
                <a:sym typeface="Roboto Bold"/>
              </a:rPr>
              <a:t>TalkSpace</a:t>
            </a:r>
            <a:r>
              <a:rPr lang="en-US" sz="3600" b="1" dirty="0">
                <a:solidFill>
                  <a:srgbClr val="000000"/>
                </a:solidFill>
                <a:latin typeface="Roboto Bold"/>
                <a:ea typeface="Roboto Bold"/>
                <a:cs typeface="Roboto Bold"/>
                <a:sym typeface="Roboto Bold"/>
              </a:rPr>
              <a:t> is a console based chat system where two users take turns sending </a:t>
            </a:r>
            <a:r>
              <a:rPr lang="en-US" sz="3600" b="1" dirty="0" err="1">
                <a:solidFill>
                  <a:srgbClr val="000000"/>
                </a:solidFill>
                <a:latin typeface="Roboto Bold"/>
                <a:ea typeface="Roboto Bold"/>
                <a:cs typeface="Roboto Bold"/>
                <a:sym typeface="Roboto Bold"/>
              </a:rPr>
              <a:t>messages.The</a:t>
            </a:r>
            <a:r>
              <a:rPr lang="en-US" sz="3600" b="1" dirty="0">
                <a:solidFill>
                  <a:srgbClr val="000000"/>
                </a:solidFill>
                <a:latin typeface="Roboto Bold"/>
                <a:ea typeface="Roboto Bold"/>
                <a:cs typeface="Roboto Bold"/>
                <a:sym typeface="Roboto Bold"/>
              </a:rPr>
              <a:t> application stores messages using arrays, displays the chat history, includes options to clear history, and has an exit command to stop the chat. The project demonstrates key programming concepts like user input, loops, and array management.</a:t>
            </a:r>
          </a:p>
          <a:p>
            <a:pPr algn="l">
              <a:lnSpc>
                <a:spcPts val="5040"/>
              </a:lnSpc>
            </a:pPr>
            <a:endParaRPr lang="en-US" sz="3600" b="1" dirty="0">
              <a:solidFill>
                <a:srgbClr val="000000"/>
              </a:solidFill>
              <a:latin typeface="Roboto Bold"/>
              <a:ea typeface="Roboto Bold"/>
              <a:cs typeface="Roboto Bold"/>
              <a:sym typeface="Roboto Bold"/>
            </a:endParaRPr>
          </a:p>
          <a:p>
            <a:pPr marL="822960" lvl="2" indent="-274320" algn="l">
              <a:lnSpc>
                <a:spcPts val="5040"/>
              </a:lnSpc>
            </a:pPr>
            <a:endParaRPr lang="en-US" sz="3600" b="1" dirty="0">
              <a:solidFill>
                <a:srgbClr val="000000"/>
              </a:solidFill>
              <a:latin typeface="Roboto Bold"/>
              <a:ea typeface="Roboto Bold"/>
              <a:cs typeface="Roboto Bold"/>
              <a:sym typeface="Roboto Bold"/>
            </a:endParaRPr>
          </a:p>
        </p:txBody>
      </p:sp>
      <p:sp>
        <p:nvSpPr>
          <p:cNvPr id="4" name="Freeform 4"/>
          <p:cNvSpPr/>
          <p:nvPr/>
        </p:nvSpPr>
        <p:spPr>
          <a:xfrm>
            <a:off x="1215985" y="1932552"/>
            <a:ext cx="5073729" cy="148927"/>
          </a:xfrm>
          <a:custGeom>
            <a:avLst/>
            <a:gdLst/>
            <a:ahLst/>
            <a:cxnLst/>
            <a:rect l="l" t="t" r="r" b="b"/>
            <a:pathLst>
              <a:path w="5073729" h="148927">
                <a:moveTo>
                  <a:pt x="0" y="0"/>
                </a:moveTo>
                <a:lnTo>
                  <a:pt x="5073729" y="0"/>
                </a:lnTo>
                <a:lnTo>
                  <a:pt x="5073729" y="148927"/>
                </a:lnTo>
                <a:lnTo>
                  <a:pt x="0" y="148927"/>
                </a:lnTo>
                <a:lnTo>
                  <a:pt x="0" y="0"/>
                </a:lnTo>
                <a:close/>
              </a:path>
            </a:pathLst>
          </a:custGeom>
          <a:blipFill>
            <a:blip r:embed="rId4">
              <a:extLst>
                <a:ext uri="{96DAC541-7B7A-43D3-8B79-37D633B846F1}">
                  <asvg:svgBlip xmlns:asvg="http://schemas.microsoft.com/office/drawing/2016/SVG/main" xmlns="" r:embed="rId5"/>
                </a:ext>
              </a:extLst>
            </a:blip>
            <a:stretch>
              <a:fillRect t="-4330" b="-4330"/>
            </a:stretch>
          </a:blipFill>
        </p:spPr>
      </p:sp>
      <p:sp>
        <p:nvSpPr>
          <p:cNvPr id="5" name="Freeform 5"/>
          <p:cNvSpPr/>
          <p:nvPr/>
        </p:nvSpPr>
        <p:spPr>
          <a:xfrm>
            <a:off x="17488780" y="326714"/>
            <a:ext cx="1028700" cy="792384"/>
          </a:xfrm>
          <a:custGeom>
            <a:avLst/>
            <a:gdLst/>
            <a:ahLst/>
            <a:cxnLst/>
            <a:rect l="l" t="t" r="r" b="b"/>
            <a:pathLst>
              <a:path w="1028700" h="792384">
                <a:moveTo>
                  <a:pt x="0" y="0"/>
                </a:moveTo>
                <a:lnTo>
                  <a:pt x="1028700" y="0"/>
                </a:lnTo>
                <a:lnTo>
                  <a:pt x="1028700" y="792384"/>
                </a:lnTo>
                <a:lnTo>
                  <a:pt x="0" y="79238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TextBox 6"/>
          <p:cNvSpPr txBox="1"/>
          <p:nvPr/>
        </p:nvSpPr>
        <p:spPr>
          <a:xfrm>
            <a:off x="1028699" y="906892"/>
            <a:ext cx="5448300" cy="1042054"/>
          </a:xfrm>
          <a:prstGeom prst="rect">
            <a:avLst/>
          </a:prstGeom>
        </p:spPr>
        <p:txBody>
          <a:bodyPr lIns="0" tIns="0" rIns="0" bIns="0" rtlCol="0" anchor="t">
            <a:spAutoFit/>
          </a:bodyPr>
          <a:lstStyle/>
          <a:p>
            <a:pPr algn="ctr">
              <a:lnSpc>
                <a:spcPts val="7753"/>
              </a:lnSpc>
            </a:pPr>
            <a:r>
              <a:rPr lang="en-US" sz="5538" b="1">
                <a:solidFill>
                  <a:srgbClr val="000000"/>
                </a:solidFill>
                <a:latin typeface="Roboto Bold"/>
                <a:ea typeface="Roboto Bold"/>
                <a:cs typeface="Roboto Bold"/>
                <a:sym typeface="Roboto Bold"/>
              </a:rPr>
              <a:t>INTRODUCTION</a:t>
            </a:r>
          </a:p>
        </p:txBody>
      </p:sp>
      <p:sp>
        <p:nvSpPr>
          <p:cNvPr id="7" name="TextBox 7"/>
          <p:cNvSpPr txBox="1"/>
          <p:nvPr/>
        </p:nvSpPr>
        <p:spPr>
          <a:xfrm>
            <a:off x="17838705" y="543216"/>
            <a:ext cx="171093" cy="477976"/>
          </a:xfrm>
          <a:prstGeom prst="rect">
            <a:avLst/>
          </a:prstGeom>
        </p:spPr>
        <p:txBody>
          <a:bodyPr lIns="0" tIns="0" rIns="0" bIns="0" rtlCol="0" anchor="t">
            <a:spAutoFit/>
          </a:bodyPr>
          <a:lstStyle/>
          <a:p>
            <a:pPr algn="ctr">
              <a:lnSpc>
                <a:spcPts val="3579"/>
              </a:lnSpc>
            </a:pPr>
            <a:r>
              <a:rPr lang="en-US" sz="2557" b="1">
                <a:solidFill>
                  <a:srgbClr val="FFFFFF"/>
                </a:solidFill>
                <a:latin typeface="Canva Sans Bold"/>
                <a:ea typeface="Canva Sans Bold"/>
                <a:cs typeface="Canva Sans Bold"/>
                <a:sym typeface="Canva Sans Bold"/>
              </a:rPr>
              <a:t>1</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623637" y="6850324"/>
            <a:ext cx="6154571" cy="4815952"/>
          </a:xfrm>
          <a:custGeom>
            <a:avLst/>
            <a:gdLst/>
            <a:ahLst/>
            <a:cxnLst/>
            <a:rect l="l" t="t" r="r" b="b"/>
            <a:pathLst>
              <a:path w="6154571" h="4815952">
                <a:moveTo>
                  <a:pt x="0" y="0"/>
                </a:moveTo>
                <a:lnTo>
                  <a:pt x="6154571" y="0"/>
                </a:lnTo>
                <a:lnTo>
                  <a:pt x="6154571" y="4815952"/>
                </a:lnTo>
                <a:lnTo>
                  <a:pt x="0" y="4815952"/>
                </a:lnTo>
                <a:lnTo>
                  <a:pt x="0" y="0"/>
                </a:lnTo>
                <a:close/>
              </a:path>
            </a:pathLst>
          </a:custGeom>
          <a:blipFill>
            <a:blip r:embed="rId2">
              <a:extLst>
                <a:ext uri="{96DAC541-7B7A-43D3-8B79-37D633B846F1}">
                  <asvg:svgBlip xmlns:asvg="http://schemas.microsoft.com/office/drawing/2016/SVG/main" xmlns="" r:embed="rId3"/>
                </a:ext>
              </a:extLst>
            </a:blip>
            <a:stretch>
              <a:fillRect l="-27" r="-27"/>
            </a:stretch>
          </a:blipFill>
        </p:spPr>
      </p:sp>
      <p:sp>
        <p:nvSpPr>
          <p:cNvPr id="3" name="TextBox 3"/>
          <p:cNvSpPr txBox="1"/>
          <p:nvPr/>
        </p:nvSpPr>
        <p:spPr>
          <a:xfrm>
            <a:off x="824531" y="2241232"/>
            <a:ext cx="16638938" cy="5728335"/>
          </a:xfrm>
          <a:prstGeom prst="rect">
            <a:avLst/>
          </a:prstGeom>
        </p:spPr>
        <p:txBody>
          <a:bodyPr lIns="0" tIns="0" rIns="0" bIns="0" rtlCol="0" anchor="t">
            <a:spAutoFit/>
          </a:bodyPr>
          <a:lstStyle/>
          <a:p>
            <a:pPr marL="777240" lvl="1" indent="-388620" algn="l">
              <a:lnSpc>
                <a:spcPts val="5040"/>
              </a:lnSpc>
              <a:buFont typeface="Arial"/>
              <a:buChar char="•"/>
            </a:pPr>
            <a:r>
              <a:rPr lang="en-US" sz="3600" b="1">
                <a:solidFill>
                  <a:srgbClr val="000000"/>
                </a:solidFill>
                <a:latin typeface="Roboto Bold"/>
                <a:ea typeface="Roboto Bold"/>
                <a:cs typeface="Roboto Bold"/>
                <a:sym typeface="Roboto Bold"/>
              </a:rPr>
              <a:t>Two Users: User1 and User2 take turns sending messages.</a:t>
            </a:r>
          </a:p>
          <a:p>
            <a:pPr marL="777240" lvl="1" indent="-388620" algn="l">
              <a:lnSpc>
                <a:spcPts val="5040"/>
              </a:lnSpc>
              <a:buFont typeface="Arial"/>
              <a:buChar char="•"/>
            </a:pPr>
            <a:r>
              <a:rPr lang="en-US" sz="3600" b="1">
                <a:solidFill>
                  <a:srgbClr val="000000"/>
                </a:solidFill>
                <a:latin typeface="Roboto Bold"/>
                <a:ea typeface="Roboto Bold"/>
                <a:cs typeface="Roboto Bold"/>
                <a:sym typeface="Roboto Bold"/>
              </a:rPr>
              <a:t>Chat History: All sent messages are stored and displayed after each turn.</a:t>
            </a:r>
          </a:p>
          <a:p>
            <a:pPr marL="777240" lvl="1" indent="-388620" algn="l">
              <a:lnSpc>
                <a:spcPts val="5040"/>
              </a:lnSpc>
              <a:buFont typeface="Arial"/>
              <a:buChar char="•"/>
            </a:pPr>
            <a:r>
              <a:rPr lang="en-US" sz="3600" b="1">
                <a:solidFill>
                  <a:srgbClr val="000000"/>
                </a:solidFill>
                <a:latin typeface="Roboto Bold"/>
                <a:ea typeface="Roboto Bold"/>
                <a:cs typeface="Roboto Bold"/>
                <a:sym typeface="Roboto Bold"/>
              </a:rPr>
              <a:t>Clear History: Users can clear the chat history during the chat session.</a:t>
            </a:r>
          </a:p>
          <a:p>
            <a:pPr marL="777240" lvl="1" indent="-388620" algn="l">
              <a:lnSpc>
                <a:spcPts val="5040"/>
              </a:lnSpc>
              <a:buFont typeface="Arial"/>
              <a:buChar char="•"/>
            </a:pPr>
            <a:r>
              <a:rPr lang="en-US" sz="3600" b="1">
                <a:solidFill>
                  <a:srgbClr val="000000"/>
                </a:solidFill>
                <a:latin typeface="Roboto Bold"/>
                <a:ea typeface="Roboto Bold"/>
                <a:cs typeface="Roboto Bold"/>
                <a:sym typeface="Roboto Bold"/>
              </a:rPr>
              <a:t>Exit Command: The chat session can be ended by typing "exit".</a:t>
            </a:r>
          </a:p>
          <a:p>
            <a:pPr algn="l">
              <a:lnSpc>
                <a:spcPts val="5040"/>
              </a:lnSpc>
            </a:pPr>
            <a:endParaRPr lang="en-US" sz="3600" b="1">
              <a:solidFill>
                <a:srgbClr val="000000"/>
              </a:solidFill>
              <a:latin typeface="Roboto Bold"/>
              <a:ea typeface="Roboto Bold"/>
              <a:cs typeface="Roboto Bold"/>
              <a:sym typeface="Roboto Bold"/>
            </a:endParaRPr>
          </a:p>
          <a:p>
            <a:pPr algn="l">
              <a:lnSpc>
                <a:spcPts val="5040"/>
              </a:lnSpc>
            </a:pPr>
            <a:endParaRPr lang="en-US" sz="3600" b="1">
              <a:solidFill>
                <a:srgbClr val="000000"/>
              </a:solidFill>
              <a:latin typeface="Roboto Bold"/>
              <a:ea typeface="Roboto Bold"/>
              <a:cs typeface="Roboto Bold"/>
              <a:sym typeface="Roboto Bold"/>
            </a:endParaRPr>
          </a:p>
          <a:p>
            <a:pPr algn="l">
              <a:lnSpc>
                <a:spcPts val="5040"/>
              </a:lnSpc>
            </a:pPr>
            <a:endParaRPr lang="en-US" sz="3600" b="1">
              <a:solidFill>
                <a:srgbClr val="000000"/>
              </a:solidFill>
              <a:latin typeface="Roboto Bold"/>
              <a:ea typeface="Roboto Bold"/>
              <a:cs typeface="Roboto Bold"/>
              <a:sym typeface="Roboto Bold"/>
            </a:endParaRPr>
          </a:p>
          <a:p>
            <a:pPr algn="l">
              <a:lnSpc>
                <a:spcPts val="5040"/>
              </a:lnSpc>
            </a:pPr>
            <a:endParaRPr lang="en-US" sz="3600" b="1">
              <a:solidFill>
                <a:srgbClr val="000000"/>
              </a:solidFill>
              <a:latin typeface="Roboto Bold"/>
              <a:ea typeface="Roboto Bold"/>
              <a:cs typeface="Roboto Bold"/>
              <a:sym typeface="Roboto Bold"/>
            </a:endParaRPr>
          </a:p>
          <a:p>
            <a:pPr marL="822960" lvl="2" indent="-274320" algn="l">
              <a:lnSpc>
                <a:spcPts val="5040"/>
              </a:lnSpc>
            </a:pPr>
            <a:endParaRPr lang="en-US" sz="3600" b="1">
              <a:solidFill>
                <a:srgbClr val="000000"/>
              </a:solidFill>
              <a:latin typeface="Roboto Bold"/>
              <a:ea typeface="Roboto Bold"/>
              <a:cs typeface="Roboto Bold"/>
              <a:sym typeface="Roboto Bold"/>
            </a:endParaRPr>
          </a:p>
        </p:txBody>
      </p:sp>
      <p:sp>
        <p:nvSpPr>
          <p:cNvPr id="4" name="Freeform 4"/>
          <p:cNvSpPr/>
          <p:nvPr/>
        </p:nvSpPr>
        <p:spPr>
          <a:xfrm>
            <a:off x="1215985" y="1932552"/>
            <a:ext cx="5073729" cy="148927"/>
          </a:xfrm>
          <a:custGeom>
            <a:avLst/>
            <a:gdLst/>
            <a:ahLst/>
            <a:cxnLst/>
            <a:rect l="l" t="t" r="r" b="b"/>
            <a:pathLst>
              <a:path w="5073729" h="148927">
                <a:moveTo>
                  <a:pt x="0" y="0"/>
                </a:moveTo>
                <a:lnTo>
                  <a:pt x="5073729" y="0"/>
                </a:lnTo>
                <a:lnTo>
                  <a:pt x="5073729" y="148927"/>
                </a:lnTo>
                <a:lnTo>
                  <a:pt x="0" y="148927"/>
                </a:lnTo>
                <a:lnTo>
                  <a:pt x="0" y="0"/>
                </a:lnTo>
                <a:close/>
              </a:path>
            </a:pathLst>
          </a:custGeom>
          <a:blipFill>
            <a:blip r:embed="rId4">
              <a:extLst>
                <a:ext uri="{96DAC541-7B7A-43D3-8B79-37D633B846F1}">
                  <asvg:svgBlip xmlns:asvg="http://schemas.microsoft.com/office/drawing/2016/SVG/main" xmlns="" r:embed="rId5"/>
                </a:ext>
              </a:extLst>
            </a:blip>
            <a:stretch>
              <a:fillRect t="-4330" b="-4330"/>
            </a:stretch>
          </a:blipFill>
        </p:spPr>
      </p:sp>
      <p:sp>
        <p:nvSpPr>
          <p:cNvPr id="5" name="Freeform 5"/>
          <p:cNvSpPr/>
          <p:nvPr/>
        </p:nvSpPr>
        <p:spPr>
          <a:xfrm>
            <a:off x="17488780" y="326714"/>
            <a:ext cx="1028700" cy="792384"/>
          </a:xfrm>
          <a:custGeom>
            <a:avLst/>
            <a:gdLst/>
            <a:ahLst/>
            <a:cxnLst/>
            <a:rect l="l" t="t" r="r" b="b"/>
            <a:pathLst>
              <a:path w="1028700" h="792384">
                <a:moveTo>
                  <a:pt x="0" y="0"/>
                </a:moveTo>
                <a:lnTo>
                  <a:pt x="1028700" y="0"/>
                </a:lnTo>
                <a:lnTo>
                  <a:pt x="1028700" y="792384"/>
                </a:lnTo>
                <a:lnTo>
                  <a:pt x="0" y="79238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TextBox 6"/>
          <p:cNvSpPr txBox="1"/>
          <p:nvPr/>
        </p:nvSpPr>
        <p:spPr>
          <a:xfrm>
            <a:off x="1028699" y="906892"/>
            <a:ext cx="3877498" cy="954735"/>
          </a:xfrm>
          <a:prstGeom prst="rect">
            <a:avLst/>
          </a:prstGeom>
        </p:spPr>
        <p:txBody>
          <a:bodyPr lIns="0" tIns="0" rIns="0" bIns="0" rtlCol="0" anchor="t">
            <a:spAutoFit/>
          </a:bodyPr>
          <a:lstStyle/>
          <a:p>
            <a:pPr algn="ctr">
              <a:lnSpc>
                <a:spcPts val="7753"/>
              </a:lnSpc>
            </a:pPr>
            <a:r>
              <a:rPr lang="en-US" sz="5538" b="1">
                <a:solidFill>
                  <a:srgbClr val="000000"/>
                </a:solidFill>
                <a:latin typeface="Roboto Bold"/>
                <a:ea typeface="Roboto Bold"/>
                <a:cs typeface="Roboto Bold"/>
                <a:sym typeface="Roboto Bold"/>
              </a:rPr>
              <a:t>FEATURES</a:t>
            </a:r>
          </a:p>
        </p:txBody>
      </p:sp>
      <p:sp>
        <p:nvSpPr>
          <p:cNvPr id="7" name="TextBox 7"/>
          <p:cNvSpPr txBox="1"/>
          <p:nvPr/>
        </p:nvSpPr>
        <p:spPr>
          <a:xfrm>
            <a:off x="17838705" y="543216"/>
            <a:ext cx="171093" cy="430454"/>
          </a:xfrm>
          <a:prstGeom prst="rect">
            <a:avLst/>
          </a:prstGeom>
        </p:spPr>
        <p:txBody>
          <a:bodyPr lIns="0" tIns="0" rIns="0" bIns="0" rtlCol="0" anchor="t">
            <a:spAutoFit/>
          </a:bodyPr>
          <a:lstStyle/>
          <a:p>
            <a:pPr algn="ctr">
              <a:lnSpc>
                <a:spcPts val="3579"/>
              </a:lnSpc>
            </a:pPr>
            <a:r>
              <a:rPr lang="en-US" sz="2557" b="1">
                <a:solidFill>
                  <a:srgbClr val="FFFFFF"/>
                </a:solidFill>
                <a:latin typeface="Canva Sans Bold"/>
                <a:ea typeface="Canva Sans Bold"/>
                <a:cs typeface="Canva Sans Bold"/>
                <a:sym typeface="Canva Sans Bold"/>
              </a:rPr>
              <a:t>2</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623637" y="6850324"/>
            <a:ext cx="6154571" cy="4815952"/>
          </a:xfrm>
          <a:custGeom>
            <a:avLst/>
            <a:gdLst/>
            <a:ahLst/>
            <a:cxnLst/>
            <a:rect l="l" t="t" r="r" b="b"/>
            <a:pathLst>
              <a:path w="6154571" h="4815952">
                <a:moveTo>
                  <a:pt x="0" y="0"/>
                </a:moveTo>
                <a:lnTo>
                  <a:pt x="6154571" y="0"/>
                </a:lnTo>
                <a:lnTo>
                  <a:pt x="6154571" y="4815952"/>
                </a:lnTo>
                <a:lnTo>
                  <a:pt x="0" y="4815952"/>
                </a:lnTo>
                <a:lnTo>
                  <a:pt x="0" y="0"/>
                </a:lnTo>
                <a:close/>
              </a:path>
            </a:pathLst>
          </a:custGeom>
          <a:blipFill>
            <a:blip r:embed="rId2">
              <a:extLst>
                <a:ext uri="{96DAC541-7B7A-43D3-8B79-37D633B846F1}">
                  <asvg:svgBlip xmlns:asvg="http://schemas.microsoft.com/office/drawing/2016/SVG/main" xmlns="" r:embed="rId3"/>
                </a:ext>
              </a:extLst>
            </a:blip>
            <a:stretch>
              <a:fillRect l="-27" r="-27"/>
            </a:stretch>
          </a:blipFill>
        </p:spPr>
      </p:sp>
      <p:sp>
        <p:nvSpPr>
          <p:cNvPr id="3" name="Freeform 3"/>
          <p:cNvSpPr/>
          <p:nvPr/>
        </p:nvSpPr>
        <p:spPr>
          <a:xfrm>
            <a:off x="1215985" y="1932552"/>
            <a:ext cx="6885753" cy="202115"/>
          </a:xfrm>
          <a:custGeom>
            <a:avLst/>
            <a:gdLst/>
            <a:ahLst/>
            <a:cxnLst/>
            <a:rect l="l" t="t" r="r" b="b"/>
            <a:pathLst>
              <a:path w="6885753" h="202115">
                <a:moveTo>
                  <a:pt x="0" y="0"/>
                </a:moveTo>
                <a:lnTo>
                  <a:pt x="6885753" y="0"/>
                </a:lnTo>
                <a:lnTo>
                  <a:pt x="6885753" y="202115"/>
                </a:lnTo>
                <a:lnTo>
                  <a:pt x="0" y="202115"/>
                </a:lnTo>
                <a:lnTo>
                  <a:pt x="0" y="0"/>
                </a:lnTo>
                <a:close/>
              </a:path>
            </a:pathLst>
          </a:custGeom>
          <a:blipFill>
            <a:blip r:embed="rId4">
              <a:extLst>
                <a:ext uri="{96DAC541-7B7A-43D3-8B79-37D633B846F1}">
                  <asvg:svgBlip xmlns:asvg="http://schemas.microsoft.com/office/drawing/2016/SVG/main" xmlns="" r:embed="rId5"/>
                </a:ext>
              </a:extLst>
            </a:blip>
            <a:stretch>
              <a:fillRect t="-4330" b="-4330"/>
            </a:stretch>
          </a:blipFill>
        </p:spPr>
      </p:sp>
      <p:sp>
        <p:nvSpPr>
          <p:cNvPr id="4" name="Freeform 4"/>
          <p:cNvSpPr/>
          <p:nvPr/>
        </p:nvSpPr>
        <p:spPr>
          <a:xfrm>
            <a:off x="17488780" y="326714"/>
            <a:ext cx="1028700" cy="792384"/>
          </a:xfrm>
          <a:custGeom>
            <a:avLst/>
            <a:gdLst/>
            <a:ahLst/>
            <a:cxnLst/>
            <a:rect l="l" t="t" r="r" b="b"/>
            <a:pathLst>
              <a:path w="1028700" h="792384">
                <a:moveTo>
                  <a:pt x="0" y="0"/>
                </a:moveTo>
                <a:lnTo>
                  <a:pt x="1028700" y="0"/>
                </a:lnTo>
                <a:lnTo>
                  <a:pt x="1028700" y="792384"/>
                </a:lnTo>
                <a:lnTo>
                  <a:pt x="0" y="79238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TextBox 5"/>
          <p:cNvSpPr txBox="1"/>
          <p:nvPr/>
        </p:nvSpPr>
        <p:spPr>
          <a:xfrm>
            <a:off x="1028699" y="906892"/>
            <a:ext cx="7357902" cy="954735"/>
          </a:xfrm>
          <a:prstGeom prst="rect">
            <a:avLst/>
          </a:prstGeom>
        </p:spPr>
        <p:txBody>
          <a:bodyPr lIns="0" tIns="0" rIns="0" bIns="0" rtlCol="0" anchor="t">
            <a:spAutoFit/>
          </a:bodyPr>
          <a:lstStyle/>
          <a:p>
            <a:pPr algn="ctr">
              <a:lnSpc>
                <a:spcPts val="7753"/>
              </a:lnSpc>
            </a:pPr>
            <a:r>
              <a:rPr lang="en-US" sz="5538" b="1">
                <a:solidFill>
                  <a:srgbClr val="000000"/>
                </a:solidFill>
                <a:latin typeface="Roboto Bold"/>
                <a:ea typeface="Roboto Bold"/>
                <a:cs typeface="Roboto Bold"/>
                <a:sym typeface="Roboto Bold"/>
              </a:rPr>
              <a:t>CODE EXPLAINATION</a:t>
            </a:r>
          </a:p>
        </p:txBody>
      </p:sp>
      <p:sp>
        <p:nvSpPr>
          <p:cNvPr id="6" name="TextBox 6"/>
          <p:cNvSpPr txBox="1"/>
          <p:nvPr/>
        </p:nvSpPr>
        <p:spPr>
          <a:xfrm>
            <a:off x="17838705" y="543216"/>
            <a:ext cx="171093" cy="430454"/>
          </a:xfrm>
          <a:prstGeom prst="rect">
            <a:avLst/>
          </a:prstGeom>
        </p:spPr>
        <p:txBody>
          <a:bodyPr lIns="0" tIns="0" rIns="0" bIns="0" rtlCol="0" anchor="t">
            <a:spAutoFit/>
          </a:bodyPr>
          <a:lstStyle/>
          <a:p>
            <a:pPr algn="ctr">
              <a:lnSpc>
                <a:spcPts val="3579"/>
              </a:lnSpc>
            </a:pPr>
            <a:r>
              <a:rPr lang="en-US" sz="2557" b="1">
                <a:solidFill>
                  <a:srgbClr val="FFFFFF"/>
                </a:solidFill>
                <a:latin typeface="Canva Sans Bold"/>
                <a:ea typeface="Canva Sans Bold"/>
                <a:cs typeface="Canva Sans Bold"/>
                <a:sym typeface="Canva Sans Bold"/>
              </a:rPr>
              <a:t>3</a:t>
            </a:r>
          </a:p>
        </p:txBody>
      </p:sp>
      <p:grpSp>
        <p:nvGrpSpPr>
          <p:cNvPr id="7" name="Group 7"/>
          <p:cNvGrpSpPr/>
          <p:nvPr/>
        </p:nvGrpSpPr>
        <p:grpSpPr>
          <a:xfrm>
            <a:off x="4707650" y="3019236"/>
            <a:ext cx="11338667" cy="6903353"/>
            <a:chOff x="0" y="0"/>
            <a:chExt cx="15118223" cy="9204471"/>
          </a:xfrm>
        </p:grpSpPr>
        <p:sp>
          <p:nvSpPr>
            <p:cNvPr id="8" name="Freeform 8"/>
            <p:cNvSpPr/>
            <p:nvPr/>
          </p:nvSpPr>
          <p:spPr>
            <a:xfrm>
              <a:off x="0" y="0"/>
              <a:ext cx="15118207" cy="9204452"/>
            </a:xfrm>
            <a:custGeom>
              <a:avLst/>
              <a:gdLst/>
              <a:ahLst/>
              <a:cxnLst/>
              <a:rect l="l" t="t" r="r" b="b"/>
              <a:pathLst>
                <a:path w="15118207" h="9204452">
                  <a:moveTo>
                    <a:pt x="0" y="0"/>
                  </a:moveTo>
                  <a:lnTo>
                    <a:pt x="15118207" y="0"/>
                  </a:lnTo>
                  <a:lnTo>
                    <a:pt x="15118207" y="9204452"/>
                  </a:lnTo>
                  <a:lnTo>
                    <a:pt x="0" y="9204452"/>
                  </a:lnTo>
                  <a:lnTo>
                    <a:pt x="0" y="0"/>
                  </a:lnTo>
                  <a:close/>
                </a:path>
              </a:pathLst>
            </a:custGeom>
            <a:blipFill>
              <a:blip r:embed="rId8"/>
              <a:stretch>
                <a:fillRect/>
              </a:stretch>
            </a:blipFill>
          </p:spPr>
        </p:sp>
      </p:grpSp>
      <p:sp>
        <p:nvSpPr>
          <p:cNvPr id="9" name="TextBox 9"/>
          <p:cNvSpPr txBox="1"/>
          <p:nvPr/>
        </p:nvSpPr>
        <p:spPr>
          <a:xfrm>
            <a:off x="1613513" y="2331451"/>
            <a:ext cx="12976452" cy="422355"/>
          </a:xfrm>
          <a:prstGeom prst="rect">
            <a:avLst/>
          </a:prstGeom>
        </p:spPr>
        <p:txBody>
          <a:bodyPr lIns="0" tIns="0" rIns="0" bIns="0" rtlCol="0" anchor="t">
            <a:spAutoFit/>
          </a:bodyPr>
          <a:lstStyle/>
          <a:p>
            <a:pPr algn="l">
              <a:lnSpc>
                <a:spcPts val="3496"/>
              </a:lnSpc>
            </a:pPr>
            <a:r>
              <a:rPr lang="en-US" sz="2497" b="1">
                <a:solidFill>
                  <a:srgbClr val="000000"/>
                </a:solidFill>
                <a:latin typeface="Roboto Bold"/>
                <a:ea typeface="Roboto Bold"/>
                <a:cs typeface="Roboto Bold"/>
                <a:sym typeface="Roboto Bold"/>
              </a:rPr>
              <a:t>     displayChatHistory() </a:t>
            </a:r>
            <a:r>
              <a:rPr lang="en-US" sz="2497">
                <a:solidFill>
                  <a:srgbClr val="000000"/>
                </a:solidFill>
                <a:latin typeface="Roboto"/>
                <a:ea typeface="Roboto"/>
                <a:cs typeface="Roboto"/>
                <a:sym typeface="Roboto"/>
              </a:rPr>
              <a:t>displays the chat history stored in an array.</a:t>
            </a:r>
          </a:p>
        </p:txBody>
      </p:sp>
      <p:sp>
        <p:nvSpPr>
          <p:cNvPr id="10" name="Freeform 10"/>
          <p:cNvSpPr/>
          <p:nvPr/>
        </p:nvSpPr>
        <p:spPr>
          <a:xfrm>
            <a:off x="1215985" y="2245241"/>
            <a:ext cx="664838" cy="642400"/>
          </a:xfrm>
          <a:custGeom>
            <a:avLst/>
            <a:gdLst/>
            <a:ahLst/>
            <a:cxnLst/>
            <a:rect l="l" t="t" r="r" b="b"/>
            <a:pathLst>
              <a:path w="664838" h="642400">
                <a:moveTo>
                  <a:pt x="0" y="0"/>
                </a:moveTo>
                <a:lnTo>
                  <a:pt x="664838" y="0"/>
                </a:lnTo>
                <a:lnTo>
                  <a:pt x="664838" y="642400"/>
                </a:lnTo>
                <a:lnTo>
                  <a:pt x="0" y="642400"/>
                </a:lnTo>
                <a:lnTo>
                  <a:pt x="0" y="0"/>
                </a:lnTo>
                <a:close/>
              </a:path>
            </a:pathLst>
          </a:custGeom>
          <a:blipFill>
            <a:blip r:embed="rId9">
              <a:extLst>
                <a:ext uri="{96DAC541-7B7A-43D3-8B79-37D633B846F1}">
                  <asvg:svgBlip xmlns:asvg="http://schemas.microsoft.com/office/drawing/2016/SVG/main" xmlns="" r:embed="rId10"/>
                </a:ext>
              </a:extLst>
            </a:blip>
            <a:stretch>
              <a:fillRect t="-267" b="-267"/>
            </a:stretch>
          </a:blipFill>
          <a:ln cap="sq">
            <a:noFill/>
            <a:prstDash val="solid"/>
            <a:miter/>
          </a:ln>
        </p:spPr>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623637" y="6850324"/>
            <a:ext cx="6154571" cy="4815952"/>
          </a:xfrm>
          <a:custGeom>
            <a:avLst/>
            <a:gdLst/>
            <a:ahLst/>
            <a:cxnLst/>
            <a:rect l="l" t="t" r="r" b="b"/>
            <a:pathLst>
              <a:path w="6154571" h="4815952">
                <a:moveTo>
                  <a:pt x="0" y="0"/>
                </a:moveTo>
                <a:lnTo>
                  <a:pt x="6154571" y="0"/>
                </a:lnTo>
                <a:lnTo>
                  <a:pt x="6154571" y="4815952"/>
                </a:lnTo>
                <a:lnTo>
                  <a:pt x="0" y="4815952"/>
                </a:lnTo>
                <a:lnTo>
                  <a:pt x="0" y="0"/>
                </a:lnTo>
                <a:close/>
              </a:path>
            </a:pathLst>
          </a:custGeom>
          <a:blipFill>
            <a:blip r:embed="rId2">
              <a:extLst>
                <a:ext uri="{96DAC541-7B7A-43D3-8B79-37D633B846F1}">
                  <asvg:svgBlip xmlns:asvg="http://schemas.microsoft.com/office/drawing/2016/SVG/main" xmlns="" r:embed="rId3"/>
                </a:ext>
              </a:extLst>
            </a:blip>
            <a:stretch>
              <a:fillRect l="-27" r="-27"/>
            </a:stretch>
          </a:blipFill>
        </p:spPr>
      </p:sp>
      <p:sp>
        <p:nvSpPr>
          <p:cNvPr id="3" name="Freeform 3"/>
          <p:cNvSpPr/>
          <p:nvPr/>
        </p:nvSpPr>
        <p:spPr>
          <a:xfrm>
            <a:off x="1215985" y="1932552"/>
            <a:ext cx="6885753" cy="202115"/>
          </a:xfrm>
          <a:custGeom>
            <a:avLst/>
            <a:gdLst/>
            <a:ahLst/>
            <a:cxnLst/>
            <a:rect l="l" t="t" r="r" b="b"/>
            <a:pathLst>
              <a:path w="6885753" h="202115">
                <a:moveTo>
                  <a:pt x="0" y="0"/>
                </a:moveTo>
                <a:lnTo>
                  <a:pt x="6885753" y="0"/>
                </a:lnTo>
                <a:lnTo>
                  <a:pt x="6885753" y="202115"/>
                </a:lnTo>
                <a:lnTo>
                  <a:pt x="0" y="202115"/>
                </a:lnTo>
                <a:lnTo>
                  <a:pt x="0" y="0"/>
                </a:lnTo>
                <a:close/>
              </a:path>
            </a:pathLst>
          </a:custGeom>
          <a:blipFill>
            <a:blip r:embed="rId4">
              <a:extLst>
                <a:ext uri="{96DAC541-7B7A-43D3-8B79-37D633B846F1}">
                  <asvg:svgBlip xmlns:asvg="http://schemas.microsoft.com/office/drawing/2016/SVG/main" xmlns="" r:embed="rId5"/>
                </a:ext>
              </a:extLst>
            </a:blip>
            <a:stretch>
              <a:fillRect t="-4330" b="-4330"/>
            </a:stretch>
          </a:blipFill>
        </p:spPr>
      </p:sp>
      <p:sp>
        <p:nvSpPr>
          <p:cNvPr id="4" name="Freeform 4"/>
          <p:cNvSpPr/>
          <p:nvPr/>
        </p:nvSpPr>
        <p:spPr>
          <a:xfrm>
            <a:off x="17488780" y="326714"/>
            <a:ext cx="1028700" cy="792384"/>
          </a:xfrm>
          <a:custGeom>
            <a:avLst/>
            <a:gdLst/>
            <a:ahLst/>
            <a:cxnLst/>
            <a:rect l="l" t="t" r="r" b="b"/>
            <a:pathLst>
              <a:path w="1028700" h="792384">
                <a:moveTo>
                  <a:pt x="0" y="0"/>
                </a:moveTo>
                <a:lnTo>
                  <a:pt x="1028700" y="0"/>
                </a:lnTo>
                <a:lnTo>
                  <a:pt x="1028700" y="792384"/>
                </a:lnTo>
                <a:lnTo>
                  <a:pt x="0" y="79238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TextBox 5"/>
          <p:cNvSpPr txBox="1"/>
          <p:nvPr/>
        </p:nvSpPr>
        <p:spPr>
          <a:xfrm>
            <a:off x="1028699" y="906892"/>
            <a:ext cx="7288640" cy="954735"/>
          </a:xfrm>
          <a:prstGeom prst="rect">
            <a:avLst/>
          </a:prstGeom>
        </p:spPr>
        <p:txBody>
          <a:bodyPr lIns="0" tIns="0" rIns="0" bIns="0" rtlCol="0" anchor="t">
            <a:spAutoFit/>
          </a:bodyPr>
          <a:lstStyle/>
          <a:p>
            <a:pPr algn="ctr">
              <a:lnSpc>
                <a:spcPts val="7753"/>
              </a:lnSpc>
            </a:pPr>
            <a:r>
              <a:rPr lang="en-US" sz="5538" b="1">
                <a:solidFill>
                  <a:srgbClr val="000000"/>
                </a:solidFill>
                <a:latin typeface="Roboto Bold"/>
                <a:ea typeface="Roboto Bold"/>
                <a:cs typeface="Roboto Bold"/>
                <a:sym typeface="Roboto Bold"/>
              </a:rPr>
              <a:t>CODE EXPLAINATION</a:t>
            </a:r>
          </a:p>
        </p:txBody>
      </p:sp>
      <p:sp>
        <p:nvSpPr>
          <p:cNvPr id="6" name="TextBox 6"/>
          <p:cNvSpPr txBox="1"/>
          <p:nvPr/>
        </p:nvSpPr>
        <p:spPr>
          <a:xfrm>
            <a:off x="17838705" y="543216"/>
            <a:ext cx="171093" cy="430454"/>
          </a:xfrm>
          <a:prstGeom prst="rect">
            <a:avLst/>
          </a:prstGeom>
        </p:spPr>
        <p:txBody>
          <a:bodyPr lIns="0" tIns="0" rIns="0" bIns="0" rtlCol="0" anchor="t">
            <a:spAutoFit/>
          </a:bodyPr>
          <a:lstStyle/>
          <a:p>
            <a:pPr algn="ctr">
              <a:lnSpc>
                <a:spcPts val="3579"/>
              </a:lnSpc>
            </a:pPr>
            <a:r>
              <a:rPr lang="en-US" sz="2557" b="1">
                <a:solidFill>
                  <a:srgbClr val="FFFFFF"/>
                </a:solidFill>
                <a:latin typeface="Canva Sans Bold"/>
                <a:ea typeface="Canva Sans Bold"/>
                <a:cs typeface="Canva Sans Bold"/>
                <a:sym typeface="Canva Sans Bold"/>
              </a:rPr>
              <a:t>4</a:t>
            </a:r>
          </a:p>
        </p:txBody>
      </p:sp>
      <p:sp>
        <p:nvSpPr>
          <p:cNvPr id="7" name="TextBox 7"/>
          <p:cNvSpPr txBox="1"/>
          <p:nvPr/>
        </p:nvSpPr>
        <p:spPr>
          <a:xfrm>
            <a:off x="1647185" y="2339706"/>
            <a:ext cx="12244426" cy="422355"/>
          </a:xfrm>
          <a:prstGeom prst="rect">
            <a:avLst/>
          </a:prstGeom>
        </p:spPr>
        <p:txBody>
          <a:bodyPr lIns="0" tIns="0" rIns="0" bIns="0" rtlCol="0" anchor="t">
            <a:spAutoFit/>
          </a:bodyPr>
          <a:lstStyle/>
          <a:p>
            <a:pPr algn="l">
              <a:lnSpc>
                <a:spcPts val="3496"/>
              </a:lnSpc>
            </a:pPr>
            <a:r>
              <a:rPr lang="en-US" sz="2497" b="1">
                <a:solidFill>
                  <a:srgbClr val="000000"/>
                </a:solidFill>
                <a:latin typeface="Roboto Bold"/>
                <a:ea typeface="Roboto Bold"/>
                <a:cs typeface="Roboto Bold"/>
                <a:sym typeface="Roboto Bold"/>
              </a:rPr>
              <a:t>     clearChatHistory() </a:t>
            </a:r>
            <a:r>
              <a:rPr lang="en-US" sz="2497">
                <a:solidFill>
                  <a:srgbClr val="000000"/>
                </a:solidFill>
                <a:latin typeface="Roboto"/>
                <a:ea typeface="Roboto"/>
                <a:cs typeface="Roboto"/>
                <a:sym typeface="Roboto"/>
              </a:rPr>
              <a:t>clears the chat history by resetting the message count.</a:t>
            </a:r>
          </a:p>
        </p:txBody>
      </p:sp>
      <p:sp>
        <p:nvSpPr>
          <p:cNvPr id="8" name="Freeform 8"/>
          <p:cNvSpPr/>
          <p:nvPr/>
        </p:nvSpPr>
        <p:spPr>
          <a:xfrm>
            <a:off x="1215985" y="2245241"/>
            <a:ext cx="664838" cy="642400"/>
          </a:xfrm>
          <a:custGeom>
            <a:avLst/>
            <a:gdLst/>
            <a:ahLst/>
            <a:cxnLst/>
            <a:rect l="l" t="t" r="r" b="b"/>
            <a:pathLst>
              <a:path w="664838" h="642400">
                <a:moveTo>
                  <a:pt x="0" y="0"/>
                </a:moveTo>
                <a:lnTo>
                  <a:pt x="664838" y="0"/>
                </a:lnTo>
                <a:lnTo>
                  <a:pt x="664838" y="642400"/>
                </a:lnTo>
                <a:lnTo>
                  <a:pt x="0" y="642400"/>
                </a:lnTo>
                <a:lnTo>
                  <a:pt x="0" y="0"/>
                </a:lnTo>
                <a:close/>
              </a:path>
            </a:pathLst>
          </a:custGeom>
          <a:blipFill>
            <a:blip r:embed="rId8">
              <a:extLst>
                <a:ext uri="{96DAC541-7B7A-43D3-8B79-37D633B846F1}">
                  <asvg:svgBlip xmlns:asvg="http://schemas.microsoft.com/office/drawing/2016/SVG/main" xmlns="" r:embed="rId9"/>
                </a:ext>
              </a:extLst>
            </a:blip>
            <a:stretch>
              <a:fillRect t="-267" b="-267"/>
            </a:stretch>
          </a:blipFill>
          <a:ln cap="sq">
            <a:noFill/>
            <a:prstDash val="solid"/>
            <a:miter/>
          </a:ln>
        </p:spPr>
      </p:sp>
      <p:grpSp>
        <p:nvGrpSpPr>
          <p:cNvPr id="9" name="Group 9"/>
          <p:cNvGrpSpPr/>
          <p:nvPr/>
        </p:nvGrpSpPr>
        <p:grpSpPr>
          <a:xfrm>
            <a:off x="1880823" y="3614874"/>
            <a:ext cx="15369795" cy="4166912"/>
            <a:chOff x="0" y="0"/>
            <a:chExt cx="20493060" cy="5555883"/>
          </a:xfrm>
        </p:grpSpPr>
        <p:sp>
          <p:nvSpPr>
            <p:cNvPr id="10" name="Freeform 10"/>
            <p:cNvSpPr/>
            <p:nvPr/>
          </p:nvSpPr>
          <p:spPr>
            <a:xfrm>
              <a:off x="0" y="0"/>
              <a:ext cx="20493042" cy="5555879"/>
            </a:xfrm>
            <a:custGeom>
              <a:avLst/>
              <a:gdLst/>
              <a:ahLst/>
              <a:cxnLst/>
              <a:rect l="l" t="t" r="r" b="b"/>
              <a:pathLst>
                <a:path w="20493042" h="5555879">
                  <a:moveTo>
                    <a:pt x="0" y="0"/>
                  </a:moveTo>
                  <a:lnTo>
                    <a:pt x="20493042" y="0"/>
                  </a:lnTo>
                  <a:lnTo>
                    <a:pt x="20493042" y="5555879"/>
                  </a:lnTo>
                  <a:lnTo>
                    <a:pt x="0" y="5555879"/>
                  </a:lnTo>
                  <a:lnTo>
                    <a:pt x="0" y="0"/>
                  </a:lnTo>
                  <a:close/>
                </a:path>
              </a:pathLst>
            </a:custGeom>
            <a:blipFill>
              <a:blip r:embed="rId10"/>
              <a:stretch>
                <a:fillRect t="-1779" b="-1779"/>
              </a:stretch>
            </a:blipFill>
          </p:spPr>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623637" y="6850324"/>
            <a:ext cx="6154571" cy="4815952"/>
          </a:xfrm>
          <a:custGeom>
            <a:avLst/>
            <a:gdLst/>
            <a:ahLst/>
            <a:cxnLst/>
            <a:rect l="l" t="t" r="r" b="b"/>
            <a:pathLst>
              <a:path w="6154571" h="4815952">
                <a:moveTo>
                  <a:pt x="0" y="0"/>
                </a:moveTo>
                <a:lnTo>
                  <a:pt x="6154571" y="0"/>
                </a:lnTo>
                <a:lnTo>
                  <a:pt x="6154571" y="4815952"/>
                </a:lnTo>
                <a:lnTo>
                  <a:pt x="0" y="4815952"/>
                </a:lnTo>
                <a:lnTo>
                  <a:pt x="0" y="0"/>
                </a:lnTo>
                <a:close/>
              </a:path>
            </a:pathLst>
          </a:custGeom>
          <a:blipFill>
            <a:blip r:embed="rId2">
              <a:extLst>
                <a:ext uri="{96DAC541-7B7A-43D3-8B79-37D633B846F1}">
                  <asvg:svgBlip xmlns:asvg="http://schemas.microsoft.com/office/drawing/2016/SVG/main" xmlns="" r:embed="rId3"/>
                </a:ext>
              </a:extLst>
            </a:blip>
            <a:stretch>
              <a:fillRect l="-27" r="-27"/>
            </a:stretch>
          </a:blipFill>
        </p:spPr>
      </p:sp>
      <p:sp>
        <p:nvSpPr>
          <p:cNvPr id="3" name="Freeform 3"/>
          <p:cNvSpPr/>
          <p:nvPr/>
        </p:nvSpPr>
        <p:spPr>
          <a:xfrm>
            <a:off x="1215985" y="1932552"/>
            <a:ext cx="6885753" cy="202115"/>
          </a:xfrm>
          <a:custGeom>
            <a:avLst/>
            <a:gdLst/>
            <a:ahLst/>
            <a:cxnLst/>
            <a:rect l="l" t="t" r="r" b="b"/>
            <a:pathLst>
              <a:path w="6885753" h="202115">
                <a:moveTo>
                  <a:pt x="0" y="0"/>
                </a:moveTo>
                <a:lnTo>
                  <a:pt x="6885753" y="0"/>
                </a:lnTo>
                <a:lnTo>
                  <a:pt x="6885753" y="202115"/>
                </a:lnTo>
                <a:lnTo>
                  <a:pt x="0" y="202115"/>
                </a:lnTo>
                <a:lnTo>
                  <a:pt x="0" y="0"/>
                </a:lnTo>
                <a:close/>
              </a:path>
            </a:pathLst>
          </a:custGeom>
          <a:blipFill>
            <a:blip r:embed="rId4">
              <a:extLst>
                <a:ext uri="{96DAC541-7B7A-43D3-8B79-37D633B846F1}">
                  <asvg:svgBlip xmlns:asvg="http://schemas.microsoft.com/office/drawing/2016/SVG/main" xmlns="" r:embed="rId5"/>
                </a:ext>
              </a:extLst>
            </a:blip>
            <a:stretch>
              <a:fillRect t="-4330" b="-4330"/>
            </a:stretch>
          </a:blipFill>
        </p:spPr>
      </p:sp>
      <p:sp>
        <p:nvSpPr>
          <p:cNvPr id="4" name="Freeform 4"/>
          <p:cNvSpPr/>
          <p:nvPr/>
        </p:nvSpPr>
        <p:spPr>
          <a:xfrm>
            <a:off x="17488780" y="326714"/>
            <a:ext cx="1028700" cy="792384"/>
          </a:xfrm>
          <a:custGeom>
            <a:avLst/>
            <a:gdLst/>
            <a:ahLst/>
            <a:cxnLst/>
            <a:rect l="l" t="t" r="r" b="b"/>
            <a:pathLst>
              <a:path w="1028700" h="792384">
                <a:moveTo>
                  <a:pt x="0" y="0"/>
                </a:moveTo>
                <a:lnTo>
                  <a:pt x="1028700" y="0"/>
                </a:lnTo>
                <a:lnTo>
                  <a:pt x="1028700" y="792384"/>
                </a:lnTo>
                <a:lnTo>
                  <a:pt x="0" y="79238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TextBox 5"/>
          <p:cNvSpPr txBox="1"/>
          <p:nvPr/>
        </p:nvSpPr>
        <p:spPr>
          <a:xfrm>
            <a:off x="1028699" y="906892"/>
            <a:ext cx="7288640" cy="954735"/>
          </a:xfrm>
          <a:prstGeom prst="rect">
            <a:avLst/>
          </a:prstGeom>
        </p:spPr>
        <p:txBody>
          <a:bodyPr lIns="0" tIns="0" rIns="0" bIns="0" rtlCol="0" anchor="t">
            <a:spAutoFit/>
          </a:bodyPr>
          <a:lstStyle/>
          <a:p>
            <a:pPr algn="ctr">
              <a:lnSpc>
                <a:spcPts val="7753"/>
              </a:lnSpc>
            </a:pPr>
            <a:r>
              <a:rPr lang="en-US" sz="5538" b="1">
                <a:solidFill>
                  <a:srgbClr val="000000"/>
                </a:solidFill>
                <a:latin typeface="Roboto Bold"/>
                <a:ea typeface="Roboto Bold"/>
                <a:cs typeface="Roboto Bold"/>
                <a:sym typeface="Roboto Bold"/>
              </a:rPr>
              <a:t>CODE EXPLAINATION</a:t>
            </a:r>
          </a:p>
        </p:txBody>
      </p:sp>
      <p:sp>
        <p:nvSpPr>
          <p:cNvPr id="6" name="TextBox 6"/>
          <p:cNvSpPr txBox="1"/>
          <p:nvPr/>
        </p:nvSpPr>
        <p:spPr>
          <a:xfrm>
            <a:off x="17838705" y="543216"/>
            <a:ext cx="171093" cy="430454"/>
          </a:xfrm>
          <a:prstGeom prst="rect">
            <a:avLst/>
          </a:prstGeom>
        </p:spPr>
        <p:txBody>
          <a:bodyPr lIns="0" tIns="0" rIns="0" bIns="0" rtlCol="0" anchor="t">
            <a:spAutoFit/>
          </a:bodyPr>
          <a:lstStyle/>
          <a:p>
            <a:pPr algn="ctr">
              <a:lnSpc>
                <a:spcPts val="3579"/>
              </a:lnSpc>
            </a:pPr>
            <a:r>
              <a:rPr lang="en-US" sz="2557" b="1">
                <a:solidFill>
                  <a:srgbClr val="FFFFFF"/>
                </a:solidFill>
                <a:latin typeface="Canva Sans Bold"/>
                <a:ea typeface="Canva Sans Bold"/>
                <a:cs typeface="Canva Sans Bold"/>
                <a:sym typeface="Canva Sans Bold"/>
              </a:rPr>
              <a:t>5</a:t>
            </a:r>
          </a:p>
        </p:txBody>
      </p:sp>
      <p:sp>
        <p:nvSpPr>
          <p:cNvPr id="7" name="TextBox 7"/>
          <p:cNvSpPr txBox="1"/>
          <p:nvPr/>
        </p:nvSpPr>
        <p:spPr>
          <a:xfrm>
            <a:off x="1647185" y="2339706"/>
            <a:ext cx="15841595" cy="422355"/>
          </a:xfrm>
          <a:prstGeom prst="rect">
            <a:avLst/>
          </a:prstGeom>
        </p:spPr>
        <p:txBody>
          <a:bodyPr lIns="0" tIns="0" rIns="0" bIns="0" rtlCol="0" anchor="t">
            <a:spAutoFit/>
          </a:bodyPr>
          <a:lstStyle/>
          <a:p>
            <a:pPr algn="l">
              <a:lnSpc>
                <a:spcPts val="3496"/>
              </a:lnSpc>
            </a:pPr>
            <a:r>
              <a:rPr lang="en-US" sz="2497" b="1">
                <a:solidFill>
                  <a:srgbClr val="000000"/>
                </a:solidFill>
                <a:latin typeface="Roboto Bold"/>
                <a:ea typeface="Roboto Bold"/>
                <a:cs typeface="Roboto Bold"/>
                <a:sym typeface="Roboto Bold"/>
              </a:rPr>
              <a:t>     The main function </a:t>
            </a:r>
            <a:r>
              <a:rPr lang="en-US" sz="2497">
                <a:solidFill>
                  <a:srgbClr val="000000"/>
                </a:solidFill>
                <a:latin typeface="Roboto"/>
                <a:ea typeface="Roboto"/>
                <a:cs typeface="Roboto"/>
                <a:sym typeface="Roboto"/>
              </a:rPr>
              <a:t>handles various user inputs like sendind messages, clearing the history or exiting the chat.</a:t>
            </a:r>
          </a:p>
        </p:txBody>
      </p:sp>
      <p:sp>
        <p:nvSpPr>
          <p:cNvPr id="8" name="Freeform 8"/>
          <p:cNvSpPr/>
          <p:nvPr/>
        </p:nvSpPr>
        <p:spPr>
          <a:xfrm>
            <a:off x="1215985" y="2245241"/>
            <a:ext cx="664838" cy="642400"/>
          </a:xfrm>
          <a:custGeom>
            <a:avLst/>
            <a:gdLst/>
            <a:ahLst/>
            <a:cxnLst/>
            <a:rect l="l" t="t" r="r" b="b"/>
            <a:pathLst>
              <a:path w="664838" h="642400">
                <a:moveTo>
                  <a:pt x="0" y="0"/>
                </a:moveTo>
                <a:lnTo>
                  <a:pt x="664838" y="0"/>
                </a:lnTo>
                <a:lnTo>
                  <a:pt x="664838" y="642400"/>
                </a:lnTo>
                <a:lnTo>
                  <a:pt x="0" y="642400"/>
                </a:lnTo>
                <a:lnTo>
                  <a:pt x="0" y="0"/>
                </a:lnTo>
                <a:close/>
              </a:path>
            </a:pathLst>
          </a:custGeom>
          <a:blipFill>
            <a:blip r:embed="rId8">
              <a:extLst>
                <a:ext uri="{96DAC541-7B7A-43D3-8B79-37D633B846F1}">
                  <asvg:svgBlip xmlns:asvg="http://schemas.microsoft.com/office/drawing/2016/SVG/main" xmlns="" r:embed="rId9"/>
                </a:ext>
              </a:extLst>
            </a:blip>
            <a:stretch>
              <a:fillRect t="-267" b="-267"/>
            </a:stretch>
          </a:blipFill>
          <a:ln cap="sq">
            <a:noFill/>
            <a:prstDash val="solid"/>
            <a:miter/>
          </a:ln>
        </p:spPr>
      </p:sp>
      <p:grpSp>
        <p:nvGrpSpPr>
          <p:cNvPr id="9" name="Group 9"/>
          <p:cNvGrpSpPr/>
          <p:nvPr/>
        </p:nvGrpSpPr>
        <p:grpSpPr>
          <a:xfrm>
            <a:off x="1785938" y="3155653"/>
            <a:ext cx="15054925" cy="5307411"/>
            <a:chOff x="0" y="0"/>
            <a:chExt cx="20073234" cy="7076548"/>
          </a:xfrm>
        </p:grpSpPr>
        <p:sp>
          <p:nvSpPr>
            <p:cNvPr id="10" name="Freeform 10"/>
            <p:cNvSpPr/>
            <p:nvPr/>
          </p:nvSpPr>
          <p:spPr>
            <a:xfrm>
              <a:off x="0" y="0"/>
              <a:ext cx="20073234" cy="7076531"/>
            </a:xfrm>
            <a:custGeom>
              <a:avLst/>
              <a:gdLst/>
              <a:ahLst/>
              <a:cxnLst/>
              <a:rect l="l" t="t" r="r" b="b"/>
              <a:pathLst>
                <a:path w="20073234" h="7076531">
                  <a:moveTo>
                    <a:pt x="0" y="0"/>
                  </a:moveTo>
                  <a:lnTo>
                    <a:pt x="20073234" y="0"/>
                  </a:lnTo>
                  <a:lnTo>
                    <a:pt x="20073234" y="7076531"/>
                  </a:lnTo>
                  <a:lnTo>
                    <a:pt x="0" y="7076531"/>
                  </a:lnTo>
                  <a:lnTo>
                    <a:pt x="0" y="0"/>
                  </a:lnTo>
                  <a:close/>
                </a:path>
              </a:pathLst>
            </a:custGeom>
            <a:blipFill>
              <a:blip r:embed="rId10"/>
              <a:stretch>
                <a:fillRect t="-557" b="-557"/>
              </a:stretch>
            </a:blipFill>
          </p:spPr>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623637" y="6850324"/>
            <a:ext cx="6154571" cy="4815952"/>
          </a:xfrm>
          <a:custGeom>
            <a:avLst/>
            <a:gdLst/>
            <a:ahLst/>
            <a:cxnLst/>
            <a:rect l="l" t="t" r="r" b="b"/>
            <a:pathLst>
              <a:path w="6154571" h="4815952">
                <a:moveTo>
                  <a:pt x="0" y="0"/>
                </a:moveTo>
                <a:lnTo>
                  <a:pt x="6154571" y="0"/>
                </a:lnTo>
                <a:lnTo>
                  <a:pt x="6154571" y="4815952"/>
                </a:lnTo>
                <a:lnTo>
                  <a:pt x="0" y="4815952"/>
                </a:lnTo>
                <a:lnTo>
                  <a:pt x="0" y="0"/>
                </a:lnTo>
                <a:close/>
              </a:path>
            </a:pathLst>
          </a:custGeom>
          <a:blipFill>
            <a:blip r:embed="rId2">
              <a:extLst>
                <a:ext uri="{96DAC541-7B7A-43D3-8B79-37D633B846F1}">
                  <asvg:svgBlip xmlns:asvg="http://schemas.microsoft.com/office/drawing/2016/SVG/main" xmlns="" r:embed="rId3"/>
                </a:ext>
              </a:extLst>
            </a:blip>
            <a:stretch>
              <a:fillRect l="-27" r="-27"/>
            </a:stretch>
          </a:blipFill>
        </p:spPr>
      </p:sp>
      <p:sp>
        <p:nvSpPr>
          <p:cNvPr id="3" name="Freeform 3"/>
          <p:cNvSpPr/>
          <p:nvPr/>
        </p:nvSpPr>
        <p:spPr>
          <a:xfrm>
            <a:off x="1215985" y="1932552"/>
            <a:ext cx="6885753" cy="202115"/>
          </a:xfrm>
          <a:custGeom>
            <a:avLst/>
            <a:gdLst/>
            <a:ahLst/>
            <a:cxnLst/>
            <a:rect l="l" t="t" r="r" b="b"/>
            <a:pathLst>
              <a:path w="6885753" h="202115">
                <a:moveTo>
                  <a:pt x="0" y="0"/>
                </a:moveTo>
                <a:lnTo>
                  <a:pt x="6885753" y="0"/>
                </a:lnTo>
                <a:lnTo>
                  <a:pt x="6885753" y="202115"/>
                </a:lnTo>
                <a:lnTo>
                  <a:pt x="0" y="202115"/>
                </a:lnTo>
                <a:lnTo>
                  <a:pt x="0" y="0"/>
                </a:lnTo>
                <a:close/>
              </a:path>
            </a:pathLst>
          </a:custGeom>
          <a:blipFill>
            <a:blip r:embed="rId4">
              <a:extLst>
                <a:ext uri="{96DAC541-7B7A-43D3-8B79-37D633B846F1}">
                  <asvg:svgBlip xmlns:asvg="http://schemas.microsoft.com/office/drawing/2016/SVG/main" xmlns="" r:embed="rId5"/>
                </a:ext>
              </a:extLst>
            </a:blip>
            <a:stretch>
              <a:fillRect t="-4330" b="-4330"/>
            </a:stretch>
          </a:blipFill>
        </p:spPr>
      </p:sp>
      <p:sp>
        <p:nvSpPr>
          <p:cNvPr id="4" name="Freeform 4"/>
          <p:cNvSpPr/>
          <p:nvPr/>
        </p:nvSpPr>
        <p:spPr>
          <a:xfrm>
            <a:off x="17488780" y="326714"/>
            <a:ext cx="1028700" cy="792384"/>
          </a:xfrm>
          <a:custGeom>
            <a:avLst/>
            <a:gdLst/>
            <a:ahLst/>
            <a:cxnLst/>
            <a:rect l="l" t="t" r="r" b="b"/>
            <a:pathLst>
              <a:path w="1028700" h="792384">
                <a:moveTo>
                  <a:pt x="0" y="0"/>
                </a:moveTo>
                <a:lnTo>
                  <a:pt x="1028700" y="0"/>
                </a:lnTo>
                <a:lnTo>
                  <a:pt x="1028700" y="792384"/>
                </a:lnTo>
                <a:lnTo>
                  <a:pt x="0" y="79238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TextBox 5"/>
          <p:cNvSpPr txBox="1"/>
          <p:nvPr/>
        </p:nvSpPr>
        <p:spPr>
          <a:xfrm>
            <a:off x="17818956" y="543216"/>
            <a:ext cx="210592" cy="878240"/>
          </a:xfrm>
          <a:prstGeom prst="rect">
            <a:avLst/>
          </a:prstGeom>
        </p:spPr>
        <p:txBody>
          <a:bodyPr lIns="0" tIns="0" rIns="0" bIns="0" rtlCol="0" anchor="t">
            <a:spAutoFit/>
          </a:bodyPr>
          <a:lstStyle/>
          <a:p>
            <a:pPr algn="ctr">
              <a:lnSpc>
                <a:spcPts val="3577"/>
              </a:lnSpc>
            </a:pPr>
            <a:r>
              <a:rPr lang="en-US" sz="2556" b="1">
                <a:solidFill>
                  <a:srgbClr val="FFFFFF"/>
                </a:solidFill>
                <a:latin typeface="Canva Sans Bold"/>
                <a:ea typeface="Canva Sans Bold"/>
                <a:cs typeface="Canva Sans Bold"/>
                <a:sym typeface="Canva Sans Bold"/>
              </a:rPr>
              <a:t>6</a:t>
            </a:r>
          </a:p>
          <a:p>
            <a:pPr algn="ctr">
              <a:lnSpc>
                <a:spcPts val="3579"/>
              </a:lnSpc>
            </a:pPr>
            <a:endParaRPr lang="en-US" sz="2556" b="1">
              <a:solidFill>
                <a:srgbClr val="FFFFFF"/>
              </a:solidFill>
              <a:latin typeface="Canva Sans Bold"/>
              <a:ea typeface="Canva Sans Bold"/>
              <a:cs typeface="Canva Sans Bold"/>
              <a:sym typeface="Canva Sans Bold"/>
            </a:endParaRPr>
          </a:p>
        </p:txBody>
      </p:sp>
      <p:sp>
        <p:nvSpPr>
          <p:cNvPr id="6" name="TextBox 6"/>
          <p:cNvSpPr txBox="1"/>
          <p:nvPr/>
        </p:nvSpPr>
        <p:spPr>
          <a:xfrm>
            <a:off x="1647185" y="2339706"/>
            <a:ext cx="14893228" cy="422355"/>
          </a:xfrm>
          <a:prstGeom prst="rect">
            <a:avLst/>
          </a:prstGeom>
        </p:spPr>
        <p:txBody>
          <a:bodyPr lIns="0" tIns="0" rIns="0" bIns="0" rtlCol="0" anchor="t">
            <a:spAutoFit/>
          </a:bodyPr>
          <a:lstStyle/>
          <a:p>
            <a:pPr algn="l">
              <a:lnSpc>
                <a:spcPts val="3496"/>
              </a:lnSpc>
            </a:pPr>
            <a:r>
              <a:rPr lang="en-US" sz="2497">
                <a:solidFill>
                  <a:srgbClr val="000000"/>
                </a:solidFill>
                <a:latin typeface="Roboto"/>
                <a:ea typeface="Roboto"/>
                <a:cs typeface="Roboto"/>
                <a:sym typeface="Roboto"/>
              </a:rPr>
              <a:t>     This </a:t>
            </a:r>
            <a:r>
              <a:rPr lang="en-US" sz="2497" b="1">
                <a:solidFill>
                  <a:srgbClr val="000000"/>
                </a:solidFill>
                <a:latin typeface="Roboto Bold"/>
                <a:ea typeface="Roboto Bold"/>
                <a:cs typeface="Roboto Bold"/>
                <a:sym typeface="Roboto Bold"/>
              </a:rPr>
              <a:t>while loop</a:t>
            </a:r>
            <a:r>
              <a:rPr lang="en-US" sz="2497">
                <a:solidFill>
                  <a:srgbClr val="000000"/>
                </a:solidFill>
                <a:latin typeface="Roboto"/>
                <a:ea typeface="Roboto"/>
                <a:cs typeface="Roboto"/>
                <a:sym typeface="Roboto"/>
              </a:rPr>
              <a:t> deals with sent messages, clear history, or exit the chat.</a:t>
            </a:r>
          </a:p>
        </p:txBody>
      </p:sp>
      <p:sp>
        <p:nvSpPr>
          <p:cNvPr id="7" name="Freeform 7"/>
          <p:cNvSpPr/>
          <p:nvPr/>
        </p:nvSpPr>
        <p:spPr>
          <a:xfrm>
            <a:off x="1215985" y="2245241"/>
            <a:ext cx="664838" cy="642400"/>
          </a:xfrm>
          <a:custGeom>
            <a:avLst/>
            <a:gdLst/>
            <a:ahLst/>
            <a:cxnLst/>
            <a:rect l="l" t="t" r="r" b="b"/>
            <a:pathLst>
              <a:path w="664838" h="642400">
                <a:moveTo>
                  <a:pt x="0" y="0"/>
                </a:moveTo>
                <a:lnTo>
                  <a:pt x="664838" y="0"/>
                </a:lnTo>
                <a:lnTo>
                  <a:pt x="664838" y="642400"/>
                </a:lnTo>
                <a:lnTo>
                  <a:pt x="0" y="642400"/>
                </a:lnTo>
                <a:lnTo>
                  <a:pt x="0" y="0"/>
                </a:lnTo>
                <a:close/>
              </a:path>
            </a:pathLst>
          </a:custGeom>
          <a:blipFill>
            <a:blip r:embed="rId8">
              <a:extLst>
                <a:ext uri="{96DAC541-7B7A-43D3-8B79-37D633B846F1}">
                  <asvg:svgBlip xmlns:asvg="http://schemas.microsoft.com/office/drawing/2016/SVG/main" xmlns="" r:embed="rId9"/>
                </a:ext>
              </a:extLst>
            </a:blip>
            <a:stretch>
              <a:fillRect t="-267" b="-267"/>
            </a:stretch>
          </a:blipFill>
          <a:ln cap="sq">
            <a:noFill/>
            <a:prstDash val="solid"/>
            <a:miter/>
          </a:ln>
        </p:spPr>
      </p:sp>
      <p:grpSp>
        <p:nvGrpSpPr>
          <p:cNvPr id="8" name="Group 8"/>
          <p:cNvGrpSpPr/>
          <p:nvPr/>
        </p:nvGrpSpPr>
        <p:grpSpPr>
          <a:xfrm>
            <a:off x="4238285" y="3019236"/>
            <a:ext cx="9200857" cy="6675913"/>
            <a:chOff x="0" y="0"/>
            <a:chExt cx="12267810" cy="8901218"/>
          </a:xfrm>
        </p:grpSpPr>
        <p:sp>
          <p:nvSpPr>
            <p:cNvPr id="9" name="Freeform 9"/>
            <p:cNvSpPr/>
            <p:nvPr/>
          </p:nvSpPr>
          <p:spPr>
            <a:xfrm>
              <a:off x="0" y="0"/>
              <a:ext cx="12267859" cy="8901195"/>
            </a:xfrm>
            <a:custGeom>
              <a:avLst/>
              <a:gdLst/>
              <a:ahLst/>
              <a:cxnLst/>
              <a:rect l="l" t="t" r="r" b="b"/>
              <a:pathLst>
                <a:path w="12267859" h="8901195">
                  <a:moveTo>
                    <a:pt x="0" y="0"/>
                  </a:moveTo>
                  <a:lnTo>
                    <a:pt x="12267859" y="0"/>
                  </a:lnTo>
                  <a:lnTo>
                    <a:pt x="12267859" y="8901195"/>
                  </a:lnTo>
                  <a:lnTo>
                    <a:pt x="0" y="8901195"/>
                  </a:lnTo>
                  <a:lnTo>
                    <a:pt x="0" y="0"/>
                  </a:lnTo>
                  <a:close/>
                </a:path>
              </a:pathLst>
            </a:custGeom>
            <a:blipFill>
              <a:blip r:embed="rId10"/>
              <a:stretch>
                <a:fillRect t="-650" b="-651"/>
              </a:stretch>
            </a:blipFill>
          </p:spPr>
        </p:sp>
      </p:grpSp>
      <p:sp>
        <p:nvSpPr>
          <p:cNvPr id="10" name="TextBox 10"/>
          <p:cNvSpPr txBox="1"/>
          <p:nvPr/>
        </p:nvSpPr>
        <p:spPr>
          <a:xfrm>
            <a:off x="1028699" y="906892"/>
            <a:ext cx="7288640" cy="954735"/>
          </a:xfrm>
          <a:prstGeom prst="rect">
            <a:avLst/>
          </a:prstGeom>
        </p:spPr>
        <p:txBody>
          <a:bodyPr lIns="0" tIns="0" rIns="0" bIns="0" rtlCol="0" anchor="t">
            <a:spAutoFit/>
          </a:bodyPr>
          <a:lstStyle/>
          <a:p>
            <a:pPr algn="ctr">
              <a:lnSpc>
                <a:spcPts val="7753"/>
              </a:lnSpc>
            </a:pPr>
            <a:r>
              <a:rPr lang="en-US" sz="5538" b="1">
                <a:solidFill>
                  <a:srgbClr val="000000"/>
                </a:solidFill>
                <a:latin typeface="Roboto Bold"/>
                <a:ea typeface="Roboto Bold"/>
                <a:cs typeface="Roboto Bold"/>
                <a:sym typeface="Roboto Bold"/>
              </a:rPr>
              <a:t>CODE EXPLAINATION</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623637" y="6850324"/>
            <a:ext cx="6154571" cy="4815952"/>
          </a:xfrm>
          <a:custGeom>
            <a:avLst/>
            <a:gdLst/>
            <a:ahLst/>
            <a:cxnLst/>
            <a:rect l="l" t="t" r="r" b="b"/>
            <a:pathLst>
              <a:path w="6154571" h="4815952">
                <a:moveTo>
                  <a:pt x="0" y="0"/>
                </a:moveTo>
                <a:lnTo>
                  <a:pt x="6154571" y="0"/>
                </a:lnTo>
                <a:lnTo>
                  <a:pt x="6154571" y="4815952"/>
                </a:lnTo>
                <a:lnTo>
                  <a:pt x="0" y="4815952"/>
                </a:lnTo>
                <a:lnTo>
                  <a:pt x="0" y="0"/>
                </a:lnTo>
                <a:close/>
              </a:path>
            </a:pathLst>
          </a:custGeom>
          <a:blipFill>
            <a:blip r:embed="rId2">
              <a:extLst>
                <a:ext uri="{96DAC541-7B7A-43D3-8B79-37D633B846F1}">
                  <asvg:svgBlip xmlns:asvg="http://schemas.microsoft.com/office/drawing/2016/SVG/main" xmlns="" r:embed="rId3"/>
                </a:ext>
              </a:extLst>
            </a:blip>
            <a:stretch>
              <a:fillRect l="-27" r="-27"/>
            </a:stretch>
          </a:blipFill>
        </p:spPr>
      </p:sp>
      <p:sp>
        <p:nvSpPr>
          <p:cNvPr id="3" name="Freeform 3"/>
          <p:cNvSpPr/>
          <p:nvPr/>
        </p:nvSpPr>
        <p:spPr>
          <a:xfrm>
            <a:off x="1215985" y="1932552"/>
            <a:ext cx="6885753" cy="202115"/>
          </a:xfrm>
          <a:custGeom>
            <a:avLst/>
            <a:gdLst/>
            <a:ahLst/>
            <a:cxnLst/>
            <a:rect l="l" t="t" r="r" b="b"/>
            <a:pathLst>
              <a:path w="6885753" h="202115">
                <a:moveTo>
                  <a:pt x="0" y="0"/>
                </a:moveTo>
                <a:lnTo>
                  <a:pt x="6885753" y="0"/>
                </a:lnTo>
                <a:lnTo>
                  <a:pt x="6885753" y="202115"/>
                </a:lnTo>
                <a:lnTo>
                  <a:pt x="0" y="202115"/>
                </a:lnTo>
                <a:lnTo>
                  <a:pt x="0" y="0"/>
                </a:lnTo>
                <a:close/>
              </a:path>
            </a:pathLst>
          </a:custGeom>
          <a:blipFill>
            <a:blip r:embed="rId4">
              <a:extLst>
                <a:ext uri="{96DAC541-7B7A-43D3-8B79-37D633B846F1}">
                  <asvg:svgBlip xmlns:asvg="http://schemas.microsoft.com/office/drawing/2016/SVG/main" xmlns="" r:embed="rId5"/>
                </a:ext>
              </a:extLst>
            </a:blip>
            <a:stretch>
              <a:fillRect t="-4330" b="-4330"/>
            </a:stretch>
          </a:blipFill>
        </p:spPr>
      </p:sp>
      <p:sp>
        <p:nvSpPr>
          <p:cNvPr id="4" name="Freeform 4"/>
          <p:cNvSpPr/>
          <p:nvPr/>
        </p:nvSpPr>
        <p:spPr>
          <a:xfrm>
            <a:off x="17488780" y="326714"/>
            <a:ext cx="1028700" cy="792384"/>
          </a:xfrm>
          <a:custGeom>
            <a:avLst/>
            <a:gdLst/>
            <a:ahLst/>
            <a:cxnLst/>
            <a:rect l="l" t="t" r="r" b="b"/>
            <a:pathLst>
              <a:path w="1028700" h="792384">
                <a:moveTo>
                  <a:pt x="0" y="0"/>
                </a:moveTo>
                <a:lnTo>
                  <a:pt x="1028700" y="0"/>
                </a:lnTo>
                <a:lnTo>
                  <a:pt x="1028700" y="792384"/>
                </a:lnTo>
                <a:lnTo>
                  <a:pt x="0" y="79238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TextBox 5"/>
          <p:cNvSpPr txBox="1"/>
          <p:nvPr/>
        </p:nvSpPr>
        <p:spPr>
          <a:xfrm>
            <a:off x="17838705" y="543216"/>
            <a:ext cx="171093" cy="430454"/>
          </a:xfrm>
          <a:prstGeom prst="rect">
            <a:avLst/>
          </a:prstGeom>
        </p:spPr>
        <p:txBody>
          <a:bodyPr lIns="0" tIns="0" rIns="0" bIns="0" rtlCol="0" anchor="t">
            <a:spAutoFit/>
          </a:bodyPr>
          <a:lstStyle/>
          <a:p>
            <a:pPr algn="ctr">
              <a:lnSpc>
                <a:spcPts val="3579"/>
              </a:lnSpc>
            </a:pPr>
            <a:r>
              <a:rPr lang="en-US" sz="2557" b="1">
                <a:solidFill>
                  <a:srgbClr val="FFFFFF"/>
                </a:solidFill>
                <a:latin typeface="Canva Sans Bold"/>
                <a:ea typeface="Canva Sans Bold"/>
                <a:cs typeface="Canva Sans Bold"/>
                <a:sym typeface="Canva Sans Bold"/>
              </a:rPr>
              <a:t>7</a:t>
            </a:r>
          </a:p>
        </p:txBody>
      </p:sp>
      <p:sp>
        <p:nvSpPr>
          <p:cNvPr id="6" name="TextBox 6"/>
          <p:cNvSpPr txBox="1"/>
          <p:nvPr/>
        </p:nvSpPr>
        <p:spPr>
          <a:xfrm>
            <a:off x="2204626" y="2348948"/>
            <a:ext cx="15496296" cy="398857"/>
          </a:xfrm>
          <a:prstGeom prst="rect">
            <a:avLst/>
          </a:prstGeom>
        </p:spPr>
        <p:txBody>
          <a:bodyPr lIns="0" tIns="0" rIns="0" bIns="0" rtlCol="0" anchor="t">
            <a:spAutoFit/>
          </a:bodyPr>
          <a:lstStyle/>
          <a:p>
            <a:pPr algn="l">
              <a:lnSpc>
                <a:spcPts val="3216"/>
              </a:lnSpc>
            </a:pPr>
            <a:r>
              <a:rPr lang="en-US" sz="2298" b="1">
                <a:solidFill>
                  <a:srgbClr val="000000"/>
                </a:solidFill>
                <a:latin typeface="Roboto Bold"/>
                <a:ea typeface="Roboto Bold"/>
                <a:cs typeface="Roboto Bold"/>
                <a:sym typeface="Roboto Bold"/>
              </a:rPr>
              <a:t>Nested conditional statement </a:t>
            </a:r>
            <a:r>
              <a:rPr lang="en-US" sz="2298">
                <a:solidFill>
                  <a:srgbClr val="000000"/>
                </a:solidFill>
                <a:latin typeface="Roboto"/>
                <a:ea typeface="Roboto"/>
                <a:cs typeface="Roboto"/>
                <a:sym typeface="Roboto"/>
              </a:rPr>
              <a:t>to add messages into the chat history, checking for space, and switching between users.</a:t>
            </a:r>
          </a:p>
        </p:txBody>
      </p:sp>
      <p:sp>
        <p:nvSpPr>
          <p:cNvPr id="7" name="Freeform 7"/>
          <p:cNvSpPr/>
          <p:nvPr/>
        </p:nvSpPr>
        <p:spPr>
          <a:xfrm>
            <a:off x="1215985" y="2245241"/>
            <a:ext cx="664838" cy="642400"/>
          </a:xfrm>
          <a:custGeom>
            <a:avLst/>
            <a:gdLst/>
            <a:ahLst/>
            <a:cxnLst/>
            <a:rect l="l" t="t" r="r" b="b"/>
            <a:pathLst>
              <a:path w="664838" h="642400">
                <a:moveTo>
                  <a:pt x="0" y="0"/>
                </a:moveTo>
                <a:lnTo>
                  <a:pt x="664838" y="0"/>
                </a:lnTo>
                <a:lnTo>
                  <a:pt x="664838" y="642400"/>
                </a:lnTo>
                <a:lnTo>
                  <a:pt x="0" y="642400"/>
                </a:lnTo>
                <a:lnTo>
                  <a:pt x="0" y="0"/>
                </a:lnTo>
                <a:close/>
              </a:path>
            </a:pathLst>
          </a:custGeom>
          <a:blipFill>
            <a:blip r:embed="rId8">
              <a:extLst>
                <a:ext uri="{96DAC541-7B7A-43D3-8B79-37D633B846F1}">
                  <asvg:svgBlip xmlns:asvg="http://schemas.microsoft.com/office/drawing/2016/SVG/main" xmlns="" r:embed="rId9"/>
                </a:ext>
              </a:extLst>
            </a:blip>
            <a:stretch>
              <a:fillRect t="-267" b="-267"/>
            </a:stretch>
          </a:blipFill>
          <a:ln cap="sq">
            <a:noFill/>
            <a:prstDash val="solid"/>
            <a:miter/>
          </a:ln>
        </p:spPr>
      </p:sp>
      <p:grpSp>
        <p:nvGrpSpPr>
          <p:cNvPr id="8" name="Group 8"/>
          <p:cNvGrpSpPr/>
          <p:nvPr/>
        </p:nvGrpSpPr>
        <p:grpSpPr>
          <a:xfrm>
            <a:off x="2522137" y="3019236"/>
            <a:ext cx="13862211" cy="6734323"/>
            <a:chOff x="0" y="0"/>
            <a:chExt cx="18482948" cy="8979097"/>
          </a:xfrm>
        </p:grpSpPr>
        <p:sp>
          <p:nvSpPr>
            <p:cNvPr id="9" name="Freeform 9"/>
            <p:cNvSpPr/>
            <p:nvPr/>
          </p:nvSpPr>
          <p:spPr>
            <a:xfrm>
              <a:off x="0" y="0"/>
              <a:ext cx="18482945" cy="8979154"/>
            </a:xfrm>
            <a:custGeom>
              <a:avLst/>
              <a:gdLst/>
              <a:ahLst/>
              <a:cxnLst/>
              <a:rect l="l" t="t" r="r" b="b"/>
              <a:pathLst>
                <a:path w="18482945" h="8979154">
                  <a:moveTo>
                    <a:pt x="0" y="0"/>
                  </a:moveTo>
                  <a:lnTo>
                    <a:pt x="18482945" y="0"/>
                  </a:lnTo>
                  <a:lnTo>
                    <a:pt x="18482945" y="8979154"/>
                  </a:lnTo>
                  <a:lnTo>
                    <a:pt x="0" y="8979154"/>
                  </a:lnTo>
                  <a:lnTo>
                    <a:pt x="0" y="0"/>
                  </a:lnTo>
                  <a:close/>
                </a:path>
              </a:pathLst>
            </a:custGeom>
            <a:blipFill>
              <a:blip r:embed="rId10"/>
              <a:stretch>
                <a:fillRect/>
              </a:stretch>
            </a:blipFill>
          </p:spPr>
        </p:sp>
      </p:grpSp>
      <p:sp>
        <p:nvSpPr>
          <p:cNvPr id="10" name="TextBox 10"/>
          <p:cNvSpPr txBox="1"/>
          <p:nvPr/>
        </p:nvSpPr>
        <p:spPr>
          <a:xfrm>
            <a:off x="1028699" y="906892"/>
            <a:ext cx="7288640" cy="954735"/>
          </a:xfrm>
          <a:prstGeom prst="rect">
            <a:avLst/>
          </a:prstGeom>
        </p:spPr>
        <p:txBody>
          <a:bodyPr lIns="0" tIns="0" rIns="0" bIns="0" rtlCol="0" anchor="t">
            <a:spAutoFit/>
          </a:bodyPr>
          <a:lstStyle/>
          <a:p>
            <a:pPr algn="ctr">
              <a:lnSpc>
                <a:spcPts val="7753"/>
              </a:lnSpc>
            </a:pPr>
            <a:r>
              <a:rPr lang="en-US" sz="5538" b="1">
                <a:solidFill>
                  <a:srgbClr val="000000"/>
                </a:solidFill>
                <a:latin typeface="Roboto Bold"/>
                <a:ea typeface="Roboto Bold"/>
                <a:cs typeface="Roboto Bold"/>
                <a:sym typeface="Roboto Bold"/>
              </a:rPr>
              <a:t>CODE EXPLAINATION</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623637" y="6850324"/>
            <a:ext cx="6154571" cy="4815952"/>
          </a:xfrm>
          <a:custGeom>
            <a:avLst/>
            <a:gdLst/>
            <a:ahLst/>
            <a:cxnLst/>
            <a:rect l="l" t="t" r="r" b="b"/>
            <a:pathLst>
              <a:path w="6154571" h="4815952">
                <a:moveTo>
                  <a:pt x="0" y="0"/>
                </a:moveTo>
                <a:lnTo>
                  <a:pt x="6154571" y="0"/>
                </a:lnTo>
                <a:lnTo>
                  <a:pt x="6154571" y="4815952"/>
                </a:lnTo>
                <a:lnTo>
                  <a:pt x="0" y="4815952"/>
                </a:lnTo>
                <a:lnTo>
                  <a:pt x="0" y="0"/>
                </a:lnTo>
                <a:close/>
              </a:path>
            </a:pathLst>
          </a:custGeom>
          <a:blipFill>
            <a:blip r:embed="rId2">
              <a:extLst>
                <a:ext uri="{96DAC541-7B7A-43D3-8B79-37D633B846F1}">
                  <asvg:svgBlip xmlns:asvg="http://schemas.microsoft.com/office/drawing/2016/SVG/main" xmlns="" r:embed="rId3"/>
                </a:ext>
              </a:extLst>
            </a:blip>
            <a:stretch>
              <a:fillRect l="-27" r="-27"/>
            </a:stretch>
          </a:blipFill>
        </p:spPr>
      </p:sp>
      <p:sp>
        <p:nvSpPr>
          <p:cNvPr id="3" name="Freeform 3"/>
          <p:cNvSpPr/>
          <p:nvPr/>
        </p:nvSpPr>
        <p:spPr>
          <a:xfrm>
            <a:off x="1215985" y="1918693"/>
            <a:ext cx="7357902" cy="215973"/>
          </a:xfrm>
          <a:custGeom>
            <a:avLst/>
            <a:gdLst/>
            <a:ahLst/>
            <a:cxnLst/>
            <a:rect l="l" t="t" r="r" b="b"/>
            <a:pathLst>
              <a:path w="7357902" h="215973">
                <a:moveTo>
                  <a:pt x="0" y="0"/>
                </a:moveTo>
                <a:lnTo>
                  <a:pt x="7357902" y="0"/>
                </a:lnTo>
                <a:lnTo>
                  <a:pt x="7357902" y="215974"/>
                </a:lnTo>
                <a:lnTo>
                  <a:pt x="0" y="215974"/>
                </a:lnTo>
                <a:lnTo>
                  <a:pt x="0" y="0"/>
                </a:lnTo>
                <a:close/>
              </a:path>
            </a:pathLst>
          </a:custGeom>
          <a:blipFill>
            <a:blip r:embed="rId4">
              <a:extLst>
                <a:ext uri="{96DAC541-7B7A-43D3-8B79-37D633B846F1}">
                  <asvg:svgBlip xmlns:asvg="http://schemas.microsoft.com/office/drawing/2016/SVG/main" xmlns="" r:embed="rId5"/>
                </a:ext>
              </a:extLst>
            </a:blip>
            <a:stretch>
              <a:fillRect t="-4330" b="-4330"/>
            </a:stretch>
          </a:blipFill>
        </p:spPr>
      </p:sp>
      <p:sp>
        <p:nvSpPr>
          <p:cNvPr id="4" name="Freeform 4"/>
          <p:cNvSpPr/>
          <p:nvPr/>
        </p:nvSpPr>
        <p:spPr>
          <a:xfrm>
            <a:off x="17488780" y="326714"/>
            <a:ext cx="1028700" cy="792384"/>
          </a:xfrm>
          <a:custGeom>
            <a:avLst/>
            <a:gdLst/>
            <a:ahLst/>
            <a:cxnLst/>
            <a:rect l="l" t="t" r="r" b="b"/>
            <a:pathLst>
              <a:path w="1028700" h="792384">
                <a:moveTo>
                  <a:pt x="0" y="0"/>
                </a:moveTo>
                <a:lnTo>
                  <a:pt x="1028700" y="0"/>
                </a:lnTo>
                <a:lnTo>
                  <a:pt x="1028700" y="792384"/>
                </a:lnTo>
                <a:lnTo>
                  <a:pt x="0" y="79238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TextBox 5"/>
          <p:cNvSpPr txBox="1"/>
          <p:nvPr/>
        </p:nvSpPr>
        <p:spPr>
          <a:xfrm>
            <a:off x="17838705" y="543216"/>
            <a:ext cx="171093" cy="430454"/>
          </a:xfrm>
          <a:prstGeom prst="rect">
            <a:avLst/>
          </a:prstGeom>
        </p:spPr>
        <p:txBody>
          <a:bodyPr lIns="0" tIns="0" rIns="0" bIns="0" rtlCol="0" anchor="t">
            <a:spAutoFit/>
          </a:bodyPr>
          <a:lstStyle/>
          <a:p>
            <a:pPr algn="ctr">
              <a:lnSpc>
                <a:spcPts val="3579"/>
              </a:lnSpc>
            </a:pPr>
            <a:r>
              <a:rPr lang="en-US" sz="2557" b="1">
                <a:solidFill>
                  <a:srgbClr val="FFFFFF"/>
                </a:solidFill>
                <a:latin typeface="Canva Sans Bold"/>
                <a:ea typeface="Canva Sans Bold"/>
                <a:cs typeface="Canva Sans Bold"/>
                <a:sym typeface="Canva Sans Bold"/>
              </a:rPr>
              <a:t>8</a:t>
            </a:r>
          </a:p>
        </p:txBody>
      </p:sp>
      <p:sp>
        <p:nvSpPr>
          <p:cNvPr id="6" name="TextBox 6"/>
          <p:cNvSpPr txBox="1"/>
          <p:nvPr/>
        </p:nvSpPr>
        <p:spPr>
          <a:xfrm>
            <a:off x="2062369" y="2306900"/>
            <a:ext cx="7633663" cy="1298655"/>
          </a:xfrm>
          <a:prstGeom prst="rect">
            <a:avLst/>
          </a:prstGeom>
        </p:spPr>
        <p:txBody>
          <a:bodyPr lIns="0" tIns="0" rIns="0" bIns="0" rtlCol="0" anchor="t">
            <a:spAutoFit/>
          </a:bodyPr>
          <a:lstStyle/>
          <a:p>
            <a:pPr algn="l">
              <a:lnSpc>
                <a:spcPts val="3496"/>
              </a:lnSpc>
            </a:pPr>
            <a:r>
              <a:rPr lang="en-US" sz="2497">
                <a:solidFill>
                  <a:srgbClr val="000000"/>
                </a:solidFill>
                <a:latin typeface="Roboto"/>
                <a:ea typeface="Roboto"/>
                <a:cs typeface="Roboto"/>
                <a:sym typeface="Roboto"/>
              </a:rPr>
              <a:t>The section </a:t>
            </a:r>
            <a:r>
              <a:rPr lang="en-US" sz="2497" b="1">
                <a:solidFill>
                  <a:srgbClr val="000000"/>
                </a:solidFill>
                <a:latin typeface="Roboto Bold"/>
                <a:ea typeface="Roboto Bold"/>
                <a:cs typeface="Roboto Bold"/>
                <a:sym typeface="Roboto Bold"/>
              </a:rPr>
              <a:t>displays chat history by looping </a:t>
            </a:r>
            <a:r>
              <a:rPr lang="en-US" sz="2497">
                <a:solidFill>
                  <a:srgbClr val="000000"/>
                </a:solidFill>
                <a:latin typeface="Roboto"/>
                <a:ea typeface="Roboto"/>
                <a:cs typeface="Roboto"/>
                <a:sym typeface="Roboto"/>
              </a:rPr>
              <a:t>through the</a:t>
            </a:r>
            <a:r>
              <a:rPr lang="en-US" sz="2497" b="1">
                <a:solidFill>
                  <a:srgbClr val="000000"/>
                </a:solidFill>
                <a:latin typeface="Roboto Bold"/>
                <a:ea typeface="Roboto Bold"/>
                <a:cs typeface="Roboto Bold"/>
                <a:sym typeface="Roboto Bold"/>
              </a:rPr>
              <a:t> chatHistory array </a:t>
            </a:r>
            <a:r>
              <a:rPr lang="en-US" sz="2497">
                <a:solidFill>
                  <a:srgbClr val="000000"/>
                </a:solidFill>
                <a:latin typeface="Roboto"/>
                <a:ea typeface="Roboto"/>
                <a:cs typeface="Roboto"/>
                <a:sym typeface="Roboto"/>
              </a:rPr>
              <a:t>and</a:t>
            </a:r>
            <a:r>
              <a:rPr lang="en-US" sz="2497" b="1">
                <a:solidFill>
                  <a:srgbClr val="000000"/>
                </a:solidFill>
                <a:latin typeface="Roboto Bold"/>
                <a:ea typeface="Roboto Bold"/>
                <a:cs typeface="Roboto Bold"/>
                <a:sym typeface="Roboto Bold"/>
              </a:rPr>
              <a:t> </a:t>
            </a:r>
            <a:r>
              <a:rPr lang="en-US" sz="2497">
                <a:solidFill>
                  <a:srgbClr val="000000"/>
                </a:solidFill>
                <a:latin typeface="Roboto"/>
                <a:ea typeface="Roboto"/>
                <a:cs typeface="Roboto"/>
                <a:sym typeface="Roboto"/>
              </a:rPr>
              <a:t>prints the stored messages. If no messages exist, it informs users.</a:t>
            </a:r>
          </a:p>
        </p:txBody>
      </p:sp>
      <p:sp>
        <p:nvSpPr>
          <p:cNvPr id="7" name="Freeform 7"/>
          <p:cNvSpPr/>
          <p:nvPr/>
        </p:nvSpPr>
        <p:spPr>
          <a:xfrm>
            <a:off x="1215985" y="2245241"/>
            <a:ext cx="664838" cy="642400"/>
          </a:xfrm>
          <a:custGeom>
            <a:avLst/>
            <a:gdLst/>
            <a:ahLst/>
            <a:cxnLst/>
            <a:rect l="l" t="t" r="r" b="b"/>
            <a:pathLst>
              <a:path w="664838" h="642400">
                <a:moveTo>
                  <a:pt x="0" y="0"/>
                </a:moveTo>
                <a:lnTo>
                  <a:pt x="664838" y="0"/>
                </a:lnTo>
                <a:lnTo>
                  <a:pt x="664838" y="642400"/>
                </a:lnTo>
                <a:lnTo>
                  <a:pt x="0" y="642400"/>
                </a:lnTo>
                <a:lnTo>
                  <a:pt x="0" y="0"/>
                </a:lnTo>
                <a:close/>
              </a:path>
            </a:pathLst>
          </a:custGeom>
          <a:blipFill>
            <a:blip r:embed="rId8">
              <a:extLst>
                <a:ext uri="{96DAC541-7B7A-43D3-8B79-37D633B846F1}">
                  <asvg:svgBlip xmlns:asvg="http://schemas.microsoft.com/office/drawing/2016/SVG/main" xmlns="" r:embed="rId9"/>
                </a:ext>
              </a:extLst>
            </a:blip>
            <a:stretch>
              <a:fillRect t="-267" b="-267"/>
            </a:stretch>
          </a:blipFill>
          <a:ln cap="sq">
            <a:noFill/>
            <a:prstDash val="solid"/>
            <a:miter/>
          </a:ln>
        </p:spPr>
      </p:sp>
      <p:grpSp>
        <p:nvGrpSpPr>
          <p:cNvPr id="8" name="Group 8"/>
          <p:cNvGrpSpPr/>
          <p:nvPr/>
        </p:nvGrpSpPr>
        <p:grpSpPr>
          <a:xfrm>
            <a:off x="9877578" y="326714"/>
            <a:ext cx="6596814" cy="9635095"/>
            <a:chOff x="0" y="0"/>
            <a:chExt cx="8795752" cy="12846793"/>
          </a:xfrm>
        </p:grpSpPr>
        <p:sp>
          <p:nvSpPr>
            <p:cNvPr id="9" name="Freeform 9"/>
            <p:cNvSpPr/>
            <p:nvPr/>
          </p:nvSpPr>
          <p:spPr>
            <a:xfrm>
              <a:off x="0" y="0"/>
              <a:ext cx="8795766" cy="12846812"/>
            </a:xfrm>
            <a:custGeom>
              <a:avLst/>
              <a:gdLst/>
              <a:ahLst/>
              <a:cxnLst/>
              <a:rect l="l" t="t" r="r" b="b"/>
              <a:pathLst>
                <a:path w="8795766" h="12846812">
                  <a:moveTo>
                    <a:pt x="0" y="0"/>
                  </a:moveTo>
                  <a:lnTo>
                    <a:pt x="8795766" y="0"/>
                  </a:lnTo>
                  <a:lnTo>
                    <a:pt x="8795766" y="12846812"/>
                  </a:lnTo>
                  <a:lnTo>
                    <a:pt x="0" y="12846812"/>
                  </a:lnTo>
                  <a:lnTo>
                    <a:pt x="0" y="0"/>
                  </a:lnTo>
                  <a:close/>
                </a:path>
              </a:pathLst>
            </a:custGeom>
            <a:blipFill>
              <a:blip r:embed="rId10"/>
              <a:stretch>
                <a:fillRect t="-30" b="-30"/>
              </a:stretch>
            </a:blipFill>
          </p:spPr>
        </p:sp>
      </p:grpSp>
      <p:sp>
        <p:nvSpPr>
          <p:cNvPr id="10" name="TextBox 10"/>
          <p:cNvSpPr txBox="1"/>
          <p:nvPr/>
        </p:nvSpPr>
        <p:spPr>
          <a:xfrm>
            <a:off x="1215985" y="906892"/>
            <a:ext cx="7288640" cy="954735"/>
          </a:xfrm>
          <a:prstGeom prst="rect">
            <a:avLst/>
          </a:prstGeom>
        </p:spPr>
        <p:txBody>
          <a:bodyPr lIns="0" tIns="0" rIns="0" bIns="0" rtlCol="0" anchor="t">
            <a:spAutoFit/>
          </a:bodyPr>
          <a:lstStyle/>
          <a:p>
            <a:pPr algn="l">
              <a:lnSpc>
                <a:spcPts val="7753"/>
              </a:lnSpc>
            </a:pPr>
            <a:r>
              <a:rPr lang="en-US" sz="5538" b="1">
                <a:solidFill>
                  <a:srgbClr val="000000"/>
                </a:solidFill>
                <a:latin typeface="Roboto Bold"/>
                <a:ea typeface="Roboto Bold"/>
                <a:cs typeface="Roboto Bold"/>
                <a:sym typeface="Roboto Bold"/>
              </a:rPr>
              <a:t>OUTPUT</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411</Words>
  <Application>Microsoft Office PowerPoint</Application>
  <PresentationFormat>Custom</PresentationFormat>
  <Paragraphs>57</Paragraphs>
  <Slides>12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Canva Sans Bold</vt:lpstr>
      <vt:lpstr>TT Norms Bold</vt:lpstr>
      <vt:lpstr>Calibri</vt:lpstr>
      <vt:lpstr>Roboto Bold</vt:lpstr>
      <vt:lpstr>Arial</vt:lpstr>
      <vt:lpstr>Magnolia Script</vt:lpstr>
      <vt:lpstr>Roboto</vt:lpstr>
      <vt:lpstr>Anton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Talkspace Project presentation.pptx</dc:title>
  <cp:lastModifiedBy>PIAL</cp:lastModifiedBy>
  <cp:revision>3</cp:revision>
  <dcterms:created xsi:type="dcterms:W3CDTF">2006-08-16T00:00:00Z</dcterms:created>
  <dcterms:modified xsi:type="dcterms:W3CDTF">2025-12-14T13:31:55Z</dcterms:modified>
  <dc:identifier>DAG3-8x4rLM</dc:identifier>
</cp:coreProperties>
</file>